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ink/ink4.xml" ContentType="application/inkml+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ink/ink5.xml" ContentType="application/inkml+xml"/>
  <Override PartName="/ppt/charts/chart3.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ink/ink6.xml" ContentType="application/inkml+xml"/>
  <Override PartName="/ppt/ink/ink7.xml" ContentType="application/inkml+xml"/>
  <Override PartName="/ppt/ink/ink8.xml" ContentType="application/inkml+xml"/>
  <Override PartName="/ppt/notesSlides/notesSlide8.xml" ContentType="application/vnd.openxmlformats-officedocument.presentationml.notesSlide+xml"/>
  <Override PartName="/ppt/ink/ink9.xml" ContentType="application/inkml+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ink/ink10.xml" ContentType="application/inkml+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ink/ink11.xml" ContentType="application/inkml+xml"/>
  <Override PartName="/ppt/notesSlides/notesSlide11.xml" ContentType="application/vnd.openxmlformats-officedocument.presentationml.notesSlide+xml"/>
  <Override PartName="/ppt/ink/ink12.xml" ContentType="application/inkml+xml"/>
  <Override PartName="/ppt/notesSlides/notesSlide12.xml" ContentType="application/vnd.openxmlformats-officedocument.presentationml.notesSlide+xml"/>
  <Override PartName="/ppt/ink/ink13.xml" ContentType="application/inkml+xml"/>
  <Override PartName="/ppt/notesSlides/notesSlide13.xml" ContentType="application/vnd.openxmlformats-officedocument.presentationml.notesSlide+xml"/>
  <Override PartName="/ppt/ink/ink14.xml" ContentType="application/inkml+xml"/>
  <Override PartName="/ppt/notesSlides/notesSlide14.xml" ContentType="application/vnd.openxmlformats-officedocument.presentationml.notesSlide+xml"/>
  <Override PartName="/ppt/ink/ink15.xml" ContentType="application/inkml+xml"/>
  <Override PartName="/ppt/notesSlides/notesSlide15.xml" ContentType="application/vnd.openxmlformats-officedocument.presentationml.notesSlide+xml"/>
  <Override PartName="/ppt/ink/ink16.xml" ContentType="application/inkml+xml"/>
  <Override PartName="/ppt/notesSlides/notesSlide16.xml" ContentType="application/vnd.openxmlformats-officedocument.presentationml.notesSlide+xml"/>
  <Override PartName="/ppt/ink/ink17.xml" ContentType="application/inkml+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6" r:id="rId4"/>
    <p:sldMasterId id="2147483758" r:id="rId5"/>
  </p:sldMasterIdLst>
  <p:notesMasterIdLst>
    <p:notesMasterId r:id="rId30"/>
  </p:notesMasterIdLst>
  <p:handoutMasterIdLst>
    <p:handoutMasterId r:id="rId31"/>
  </p:handoutMasterIdLst>
  <p:sldIdLst>
    <p:sldId id="322" r:id="rId6"/>
    <p:sldId id="323" r:id="rId7"/>
    <p:sldId id="324" r:id="rId8"/>
    <p:sldId id="330" r:id="rId9"/>
    <p:sldId id="329" r:id="rId10"/>
    <p:sldId id="325" r:id="rId11"/>
    <p:sldId id="326" r:id="rId12"/>
    <p:sldId id="328" r:id="rId13"/>
    <p:sldId id="331" r:id="rId14"/>
    <p:sldId id="336" r:id="rId15"/>
    <p:sldId id="335" r:id="rId16"/>
    <p:sldId id="338" r:id="rId17"/>
    <p:sldId id="332" r:id="rId18"/>
    <p:sldId id="333" r:id="rId19"/>
    <p:sldId id="334" r:id="rId20"/>
    <p:sldId id="337" r:id="rId21"/>
    <p:sldId id="312" r:id="rId22"/>
    <p:sldId id="313" r:id="rId23"/>
    <p:sldId id="316" r:id="rId24"/>
    <p:sldId id="314" r:id="rId25"/>
    <p:sldId id="318" r:id="rId26"/>
    <p:sldId id="315" r:id="rId27"/>
    <p:sldId id="320" r:id="rId28"/>
    <p:sldId id="339" r:id="rId2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76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rder, Allan" initials="HA" lastIdx="1" clrIdx="0">
    <p:extLst>
      <p:ext uri="{19B8F6BF-5375-455C-9EA6-DF929625EA0E}">
        <p15:presenceInfo xmlns:p15="http://schemas.microsoft.com/office/powerpoint/2012/main" userId="S::Allan.Harder@northyorkshire.police.uk::dab77df5-73f5-4b47-97bd-efeae3ba54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9B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51135" autoAdjust="0"/>
  </p:normalViewPr>
  <p:slideViewPr>
    <p:cSldViewPr snapToGrid="0" snapToObjects="1">
      <p:cViewPr varScale="1">
        <p:scale>
          <a:sx n="44" d="100"/>
          <a:sy n="44" d="100"/>
        </p:scale>
        <p:origin x="2194" y="24"/>
      </p:cViewPr>
      <p:guideLst>
        <p:guide orient="horz" pos="2160"/>
        <p:guide pos="76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0" d="100"/>
          <a:sy n="60" d="100"/>
        </p:scale>
        <p:origin x="2419" y="5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 of Rape and Serious Sexual Offences Reported by Command 2019-2020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 of Sexual Offences Reported by Command 2019-2020</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A8E8-41C7-B2A8-8DDC58CE76B2}"/>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A8E8-41C7-B2A8-8DDC58CE76B2}"/>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A8E8-41C7-B2A8-8DDC58CE76B2}"/>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City</c:v>
                </c:pt>
                <c:pt idx="1">
                  <c:v>County</c:v>
                </c:pt>
                <c:pt idx="2">
                  <c:v>Coast</c:v>
                </c:pt>
              </c:strCache>
            </c:strRef>
          </c:cat>
          <c:val>
            <c:numRef>
              <c:f>Sheet1!$B$2:$B$4</c:f>
              <c:numCache>
                <c:formatCode>General</c:formatCode>
                <c:ptCount val="3"/>
                <c:pt idx="0">
                  <c:v>1240</c:v>
                </c:pt>
                <c:pt idx="1">
                  <c:v>1391</c:v>
                </c:pt>
                <c:pt idx="2">
                  <c:v>909</c:v>
                </c:pt>
              </c:numCache>
            </c:numRef>
          </c:val>
          <c:extLst>
            <c:ext xmlns:c16="http://schemas.microsoft.com/office/drawing/2014/chart" uri="{C3380CC4-5D6E-409C-BE32-E72D297353CC}">
              <c16:uniqueId val="{00000006-A8E8-41C7-B2A8-8DDC58CE76B2}"/>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0.34013907115777192"/>
          <c:y val="0.88541619797525306"/>
          <c:w val="0.35212926509186354"/>
          <c:h val="0.10267904011998501"/>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 of</a:t>
            </a:r>
            <a:r>
              <a:rPr lang="en-US" baseline="0"/>
              <a:t> RASSO </a:t>
            </a:r>
            <a:r>
              <a:rPr lang="en-US"/>
              <a:t>Cases Referred to CPS by</a:t>
            </a:r>
            <a:r>
              <a:rPr lang="en-US" baseline="0"/>
              <a:t> Command/Department 2019/2020</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Cases Referred to CPS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1866-4B73-BF41-9ED71DD190C9}"/>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1866-4B73-BF41-9ED71DD190C9}"/>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1866-4B73-BF41-9ED71DD190C9}"/>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1866-4B73-BF41-9ED71DD190C9}"/>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1866-4B73-BF41-9ED71DD190C9}"/>
              </c:ext>
            </c:extLst>
          </c:dPt>
          <c:dPt>
            <c:idx val="5"/>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B-1866-4B73-BF41-9ED71DD190C9}"/>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City</c:v>
                </c:pt>
                <c:pt idx="1">
                  <c:v>County</c:v>
                </c:pt>
                <c:pt idx="2">
                  <c:v>Coast</c:v>
                </c:pt>
                <c:pt idx="3">
                  <c:v>OAT</c:v>
                </c:pt>
                <c:pt idx="4">
                  <c:v>NRAT</c:v>
                </c:pt>
                <c:pt idx="5">
                  <c:v>MIT</c:v>
                </c:pt>
              </c:strCache>
            </c:strRef>
          </c:cat>
          <c:val>
            <c:numRef>
              <c:f>Sheet1!$B$2:$B$7</c:f>
              <c:numCache>
                <c:formatCode>General</c:formatCode>
                <c:ptCount val="6"/>
                <c:pt idx="0">
                  <c:v>91</c:v>
                </c:pt>
                <c:pt idx="1">
                  <c:v>109</c:v>
                </c:pt>
                <c:pt idx="2">
                  <c:v>64</c:v>
                </c:pt>
                <c:pt idx="3">
                  <c:v>75</c:v>
                </c:pt>
                <c:pt idx="4">
                  <c:v>17</c:v>
                </c:pt>
                <c:pt idx="5">
                  <c:v>1</c:v>
                </c:pt>
              </c:numCache>
            </c:numRef>
          </c:val>
          <c:extLst>
            <c:ext xmlns:c16="http://schemas.microsoft.com/office/drawing/2014/chart" uri="{C3380CC4-5D6E-409C-BE32-E72D297353CC}">
              <c16:uniqueId val="{0000000C-1866-4B73-BF41-9ED71DD190C9}"/>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No. of</a:t>
            </a:r>
            <a:r>
              <a:rPr lang="en-US" baseline="0"/>
              <a:t> RASSO </a:t>
            </a:r>
            <a:r>
              <a:rPr lang="en-US"/>
              <a:t>Offences Reported</a:t>
            </a:r>
            <a:r>
              <a:rPr lang="en-US" baseline="0"/>
              <a:t> 2 year period 2019-2020</a:t>
            </a:r>
            <a:r>
              <a:rPr lang="en-US"/>
              <a:t> -</a:t>
            </a:r>
            <a:r>
              <a:rPr lang="en-US" baseline="0"/>
              <a:t> (3584)</a:t>
            </a:r>
            <a:endParaRPr lang="en-US"/>
          </a:p>
        </c:rich>
      </c:tx>
      <c:overlay val="0"/>
      <c:spPr>
        <a:noFill/>
        <a:ln>
          <a:noFill/>
        </a:ln>
        <a:effectLst/>
      </c:spPr>
    </c:title>
    <c:autoTitleDeleted val="0"/>
    <c:plotArea>
      <c:layout/>
      <c:pieChart>
        <c:varyColors val="1"/>
        <c:ser>
          <c:idx val="0"/>
          <c:order val="0"/>
          <c:tx>
            <c:strRef>
              <c:f>Sheet1!$B$1</c:f>
              <c:strCache>
                <c:ptCount val="1"/>
                <c:pt idx="0">
                  <c:v>No. Offences </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B1B-475C-940E-CAF41D2B159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B1B-475C-940E-CAF41D2B1597}"/>
              </c:ext>
            </c:extLst>
          </c:dPt>
          <c:cat>
            <c:strRef>
              <c:f>Sheet1!$A$2:$A$3</c:f>
              <c:strCache>
                <c:ptCount val="2"/>
                <c:pt idx="0">
                  <c:v>Rape</c:v>
                </c:pt>
                <c:pt idx="1">
                  <c:v>Serious Sexual</c:v>
                </c:pt>
              </c:strCache>
            </c:strRef>
          </c:cat>
          <c:val>
            <c:numRef>
              <c:f>Sheet1!$B$2:$B$3</c:f>
              <c:numCache>
                <c:formatCode>General</c:formatCode>
                <c:ptCount val="2"/>
                <c:pt idx="0">
                  <c:v>1086</c:v>
                </c:pt>
                <c:pt idx="1">
                  <c:v>2498</c:v>
                </c:pt>
              </c:numCache>
            </c:numRef>
          </c:val>
          <c:extLst>
            <c:ext xmlns:c16="http://schemas.microsoft.com/office/drawing/2014/chart" uri="{C3380CC4-5D6E-409C-BE32-E72D297353CC}">
              <c16:uniqueId val="{00000004-BB1B-475C-940E-CAF41D2B1597}"/>
            </c:ext>
          </c:extLst>
        </c:ser>
        <c:dLbls>
          <c:showLegendKey val="0"/>
          <c:showVal val="0"/>
          <c:showCatName val="0"/>
          <c:showSerName val="0"/>
          <c:showPercent val="0"/>
          <c:showBubbleSize val="0"/>
          <c:showLeaderLines val="0"/>
        </c:dLbls>
        <c:firstSliceAng val="0"/>
      </c:pieChart>
      <c:spPr>
        <a:noFill/>
        <a:ln>
          <a:noFill/>
        </a:ln>
        <a:effectLst/>
      </c:spPr>
    </c:plotArea>
    <c:legend>
      <c:legendPos val="b"/>
      <c:legendEntry>
        <c:idx val="0"/>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Entry>
      <c:layout>
        <c:manualLayout>
          <c:xMode val="edge"/>
          <c:yMode val="edge"/>
          <c:x val="0.42223553577541939"/>
          <c:y val="0.90037842996898121"/>
          <c:w val="0.16035984632355738"/>
          <c:h val="7.2348842758291579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RASSO</a:t>
            </a:r>
            <a:r>
              <a:rPr lang="en-GB" baseline="0"/>
              <a:t> Reported/Committed 2019 &amp; 2020</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Rape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No. of RASSO offences Reported 2019 (1961)</c:v>
                </c:pt>
                <c:pt idx="1">
                  <c:v>No. of RASSO offences Committed 2019 (1487)</c:v>
                </c:pt>
                <c:pt idx="2">
                  <c:v>No. of RASSO offences Reported 2020 (1623)</c:v>
                </c:pt>
                <c:pt idx="3">
                  <c:v>No. of RASSO offences Committed 2020 (982)</c:v>
                </c:pt>
              </c:strCache>
            </c:strRef>
          </c:cat>
          <c:val>
            <c:numRef>
              <c:f>Sheet1!$B$2:$B$5</c:f>
              <c:numCache>
                <c:formatCode>General</c:formatCode>
                <c:ptCount val="4"/>
                <c:pt idx="0">
                  <c:v>591</c:v>
                </c:pt>
                <c:pt idx="1">
                  <c:v>407</c:v>
                </c:pt>
                <c:pt idx="2">
                  <c:v>495</c:v>
                </c:pt>
                <c:pt idx="3">
                  <c:v>244</c:v>
                </c:pt>
              </c:numCache>
            </c:numRef>
          </c:val>
          <c:extLst>
            <c:ext xmlns:c16="http://schemas.microsoft.com/office/drawing/2014/chart" uri="{C3380CC4-5D6E-409C-BE32-E72D297353CC}">
              <c16:uniqueId val="{00000000-1785-45D5-BBC7-EB3B481B535C}"/>
            </c:ext>
          </c:extLst>
        </c:ser>
        <c:ser>
          <c:idx val="1"/>
          <c:order val="1"/>
          <c:tx>
            <c:strRef>
              <c:f>Sheet1!$C$1</c:f>
              <c:strCache>
                <c:ptCount val="1"/>
                <c:pt idx="0">
                  <c:v>Serious Sexual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No. of RASSO offences Reported 2019 (1961)</c:v>
                </c:pt>
                <c:pt idx="1">
                  <c:v>No. of RASSO offences Committed 2019 (1487)</c:v>
                </c:pt>
                <c:pt idx="2">
                  <c:v>No. of RASSO offences Reported 2020 (1623)</c:v>
                </c:pt>
                <c:pt idx="3">
                  <c:v>No. of RASSO offences Committed 2020 (982)</c:v>
                </c:pt>
              </c:strCache>
            </c:strRef>
          </c:cat>
          <c:val>
            <c:numRef>
              <c:f>Sheet1!$C$2:$C$5</c:f>
              <c:numCache>
                <c:formatCode>General</c:formatCode>
                <c:ptCount val="4"/>
                <c:pt idx="0">
                  <c:v>1370</c:v>
                </c:pt>
                <c:pt idx="1">
                  <c:v>1080</c:v>
                </c:pt>
                <c:pt idx="2">
                  <c:v>1128</c:v>
                </c:pt>
                <c:pt idx="3">
                  <c:v>738</c:v>
                </c:pt>
              </c:numCache>
            </c:numRef>
          </c:val>
          <c:extLst>
            <c:ext xmlns:c16="http://schemas.microsoft.com/office/drawing/2014/chart" uri="{C3380CC4-5D6E-409C-BE32-E72D297353CC}">
              <c16:uniqueId val="{00000001-1785-45D5-BBC7-EB3B481B535C}"/>
            </c:ext>
          </c:extLst>
        </c:ser>
        <c:dLbls>
          <c:showLegendKey val="0"/>
          <c:showVal val="0"/>
          <c:showCatName val="0"/>
          <c:showSerName val="0"/>
          <c:showPercent val="0"/>
          <c:showBubbleSize val="0"/>
        </c:dLbls>
        <c:gapWidth val="150"/>
        <c:overlap val="100"/>
        <c:axId val="645630712"/>
        <c:axId val="645631368"/>
      </c:barChart>
      <c:catAx>
        <c:axId val="645630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645631368"/>
        <c:crosses val="autoZero"/>
        <c:auto val="1"/>
        <c:lblAlgn val="ctr"/>
        <c:lblOffset val="100"/>
        <c:noMultiLvlLbl val="0"/>
      </c:catAx>
      <c:valAx>
        <c:axId val="6456313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56307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Cases resulting in Positive outcomes from CPS by Command/Department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Cases resulting in Positive outcomes from CPS by Command  </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67D1-47BF-80D2-16CDF9E29D96}"/>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67D1-47BF-80D2-16CDF9E29D96}"/>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67D1-47BF-80D2-16CDF9E29D96}"/>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67D1-47BF-80D2-16CDF9E29D96}"/>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67D1-47BF-80D2-16CDF9E29D96}"/>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City</c:v>
                </c:pt>
                <c:pt idx="1">
                  <c:v>County</c:v>
                </c:pt>
                <c:pt idx="2">
                  <c:v>Coast</c:v>
                </c:pt>
                <c:pt idx="3">
                  <c:v>OAT</c:v>
                </c:pt>
                <c:pt idx="4">
                  <c:v>NRAIT</c:v>
                </c:pt>
              </c:strCache>
            </c:strRef>
          </c:cat>
          <c:val>
            <c:numRef>
              <c:f>Sheet1!$B$2:$B$6</c:f>
              <c:numCache>
                <c:formatCode>General</c:formatCode>
                <c:ptCount val="5"/>
                <c:pt idx="0">
                  <c:v>60</c:v>
                </c:pt>
                <c:pt idx="1">
                  <c:v>54</c:v>
                </c:pt>
                <c:pt idx="2">
                  <c:v>50</c:v>
                </c:pt>
                <c:pt idx="3">
                  <c:v>63</c:v>
                </c:pt>
                <c:pt idx="4">
                  <c:v>12</c:v>
                </c:pt>
              </c:numCache>
            </c:numRef>
          </c:val>
          <c:extLst>
            <c:ext xmlns:c16="http://schemas.microsoft.com/office/drawing/2014/chart" uri="{C3380CC4-5D6E-409C-BE32-E72D297353CC}">
              <c16:uniqueId val="{0000000A-67D1-47BF-80D2-16CDF9E29D96}"/>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0.65468</cdr:x>
      <cdr:y>0.33432</cdr:y>
    </cdr:from>
    <cdr:to>
      <cdr:x>0.8554</cdr:x>
      <cdr:y>0.55251</cdr:y>
    </cdr:to>
    <cdr:sp macro="" textlink="">
      <cdr:nvSpPr>
        <cdr:cNvPr id="2" name="TextBox 1">
          <a:extLst xmlns:a="http://schemas.openxmlformats.org/drawingml/2006/main">
            <a:ext uri="{FF2B5EF4-FFF2-40B4-BE49-F238E27FC236}">
              <a16:creationId xmlns:a16="http://schemas.microsoft.com/office/drawing/2014/main" id="{98297A03-AA9E-4F7C-BB0E-40C4BB601308}"/>
            </a:ext>
          </a:extLst>
        </cdr:cNvPr>
        <cdr:cNvSpPr txBox="1"/>
      </cdr:nvSpPr>
      <cdr:spPr>
        <a:xfrm xmlns:a="http://schemas.openxmlformats.org/drawingml/2006/main">
          <a:off x="6884324" y="1401155"/>
          <a:ext cx="2110712" cy="914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dirty="0"/>
        </a:p>
      </cdr:txBody>
    </cdr:sp>
  </cdr:relSizeAnchor>
  <cdr:relSizeAnchor xmlns:cdr="http://schemas.openxmlformats.org/drawingml/2006/chartDrawing">
    <cdr:from>
      <cdr:x>0.65626</cdr:x>
      <cdr:y>0.28077</cdr:y>
    </cdr:from>
    <cdr:to>
      <cdr:x>0.76982</cdr:x>
      <cdr:y>0.44217</cdr:y>
    </cdr:to>
    <cdr:sp macro="" textlink="">
      <cdr:nvSpPr>
        <cdr:cNvPr id="3" name="TextBox 2">
          <a:extLst xmlns:a="http://schemas.openxmlformats.org/drawingml/2006/main">
            <a:ext uri="{FF2B5EF4-FFF2-40B4-BE49-F238E27FC236}">
              <a16:creationId xmlns:a16="http://schemas.microsoft.com/office/drawing/2014/main" id="{2BD0408C-EB9A-43F4-A2B7-D5E638FF6A3D}"/>
            </a:ext>
          </a:extLst>
        </cdr:cNvPr>
        <cdr:cNvSpPr txBox="1"/>
      </cdr:nvSpPr>
      <cdr:spPr>
        <a:xfrm xmlns:a="http://schemas.openxmlformats.org/drawingml/2006/main">
          <a:off x="6900949" y="1176712"/>
          <a:ext cx="1194153" cy="67640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600" b="1" dirty="0"/>
            <a:t>1086</a:t>
          </a:r>
        </a:p>
      </cdr:txBody>
    </cdr:sp>
  </cdr:relSizeAnchor>
  <cdr:relSizeAnchor xmlns:cdr="http://schemas.openxmlformats.org/drawingml/2006/chartDrawing">
    <cdr:from>
      <cdr:x>0.28946</cdr:x>
      <cdr:y>0.57682</cdr:y>
    </cdr:from>
    <cdr:to>
      <cdr:x>0.36446</cdr:x>
      <cdr:y>0.68786</cdr:y>
    </cdr:to>
    <cdr:sp macro="" textlink="">
      <cdr:nvSpPr>
        <cdr:cNvPr id="4" name="TextBox 3">
          <a:extLst xmlns:a="http://schemas.openxmlformats.org/drawingml/2006/main">
            <a:ext uri="{FF2B5EF4-FFF2-40B4-BE49-F238E27FC236}">
              <a16:creationId xmlns:a16="http://schemas.microsoft.com/office/drawing/2014/main" id="{808161D0-37C2-48F7-B87C-97D12275C1A0}"/>
            </a:ext>
          </a:extLst>
        </cdr:cNvPr>
        <cdr:cNvSpPr txBox="1"/>
      </cdr:nvSpPr>
      <cdr:spPr>
        <a:xfrm xmlns:a="http://schemas.openxmlformats.org/drawingml/2006/main">
          <a:off x="3043843" y="2417468"/>
          <a:ext cx="788629" cy="46536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600" b="1" dirty="0"/>
            <a:t>2498</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579F473-F22E-4575-B51B-C2F79A4BBAA3}"/>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dirty="0"/>
          </a:p>
        </p:txBody>
      </p:sp>
      <p:sp>
        <p:nvSpPr>
          <p:cNvPr id="3" name="Date Placeholder 2">
            <a:extLst>
              <a:ext uri="{FF2B5EF4-FFF2-40B4-BE49-F238E27FC236}">
                <a16:creationId xmlns:a16="http://schemas.microsoft.com/office/drawing/2014/main" id="{1C6436BB-64ED-4ADF-A02D-BE3A3D86CC31}"/>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068DD2A0-C1A5-44CA-B38D-94612A9929E1}" type="datetimeFigureOut">
              <a:rPr lang="en-GB"/>
              <a:pPr>
                <a:defRPr/>
              </a:pPr>
              <a:t>17/03/2021</a:t>
            </a:fld>
            <a:endParaRPr lang="en-GB" dirty="0"/>
          </a:p>
        </p:txBody>
      </p:sp>
      <p:sp>
        <p:nvSpPr>
          <p:cNvPr id="4" name="Footer Placeholder 3">
            <a:extLst>
              <a:ext uri="{FF2B5EF4-FFF2-40B4-BE49-F238E27FC236}">
                <a16:creationId xmlns:a16="http://schemas.microsoft.com/office/drawing/2014/main" id="{37CD4695-47BF-4173-86A1-6FC0C9A0DD36}"/>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dirty="0"/>
          </a:p>
        </p:txBody>
      </p:sp>
      <p:sp>
        <p:nvSpPr>
          <p:cNvPr id="5" name="Slide Number Placeholder 4">
            <a:extLst>
              <a:ext uri="{FF2B5EF4-FFF2-40B4-BE49-F238E27FC236}">
                <a16:creationId xmlns:a16="http://schemas.microsoft.com/office/drawing/2014/main" id="{13E7EF4C-2490-4831-B26C-5FAF685CA57B}"/>
              </a:ext>
            </a:extLst>
          </p:cNvPr>
          <p:cNvSpPr>
            <a:spLocks noGrp="1"/>
          </p:cNvSpPr>
          <p:nvPr>
            <p:ph type="sldNum" sz="quarter" idx="3"/>
          </p:nvPr>
        </p:nvSpPr>
        <p:spPr>
          <a:xfrm>
            <a:off x="3849688" y="9429750"/>
            <a:ext cx="2946400" cy="496888"/>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E49A4D18-1461-47E1-8E20-44CD98C0FBE3}" type="slidenum">
              <a:rPr lang="en-GB" altLang="en-US"/>
              <a:pPr>
                <a:defRPr/>
              </a:pPr>
              <a:t>‹#›</a:t>
            </a:fld>
            <a:endParaRPr lang="en-GB" altLang="en-US" dirty="0"/>
          </a:p>
        </p:txBody>
      </p:sp>
    </p:spTree>
    <p:extLst>
      <p:ext uri="{BB962C8B-B14F-4D97-AF65-F5344CB8AC3E}">
        <p14:creationId xmlns:p14="http://schemas.microsoft.com/office/powerpoint/2010/main" val="278755483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08:45.60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1:29.9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1:29.9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1:29.9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1:29.9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1:29.9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1:29.9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1:29.9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1:29.9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08:50.629"/>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09:33.230"/>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0,'0'7339,"0"-7310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1:29.9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1:29.9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9:27.623"/>
    </inkml:context>
    <inkml:brush xml:id="br0">
      <inkml:brushProperty name="width" value="0.1" units="cm"/>
      <inkml:brushProperty name="height" value="0.1" units="cm"/>
      <inkml:brushProperty name="color" value="#E71224"/>
      <inkml:brushProperty name="ignorePressure" value="1"/>
    </inkml:brush>
  </inkml:definitions>
  <inkml:trace contextRef="#ctx0" brushRef="#br0">1 0,'0'7473,"0"-7450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20:52.610"/>
    </inkml:context>
    <inkml:brush xml:id="br0">
      <inkml:brushProperty name="width" value="0.05" units="cm"/>
      <inkml:brushProperty name="height" value="0.05" units="cm"/>
      <inkml:brushProperty name="ignorePressure" value="1"/>
    </inkml:brush>
  </inkml:definitions>
  <inkml:trace contextRef="#ctx0" brushRef="#br0">1 0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20:53.320"/>
    </inkml:context>
    <inkml:brush xml:id="br0">
      <inkml:brushProperty name="width" value="0.05" units="cm"/>
      <inkml:brushProperty name="height" value="0.05" units="cm"/>
      <inkml:brushProperty name="ignorePressure" value="1"/>
    </inkml:brush>
  </inkml:definitions>
  <inkml:trace contextRef="#ctx0" brushRef="#br0">1 0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6T07:11:29.9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728583E-7885-4D02-9BE6-697591D046F0}"/>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dirty="0"/>
          </a:p>
        </p:txBody>
      </p:sp>
      <p:sp>
        <p:nvSpPr>
          <p:cNvPr id="3" name="Date Placeholder 2">
            <a:extLst>
              <a:ext uri="{FF2B5EF4-FFF2-40B4-BE49-F238E27FC236}">
                <a16:creationId xmlns:a16="http://schemas.microsoft.com/office/drawing/2014/main" id="{5CE7F076-C3B7-4925-B6B2-07C961C233EA}"/>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537FC1E3-FEB2-481B-9D5F-A6F322919543}" type="datetimeFigureOut">
              <a:rPr lang="en-GB"/>
              <a:pPr>
                <a:defRPr/>
              </a:pPr>
              <a:t>17/03/2021</a:t>
            </a:fld>
            <a:endParaRPr lang="en-GB" dirty="0"/>
          </a:p>
        </p:txBody>
      </p:sp>
      <p:sp>
        <p:nvSpPr>
          <p:cNvPr id="4" name="Slide Image Placeholder 3">
            <a:extLst>
              <a:ext uri="{FF2B5EF4-FFF2-40B4-BE49-F238E27FC236}">
                <a16:creationId xmlns:a16="http://schemas.microsoft.com/office/drawing/2014/main" id="{0E511212-5F6E-440C-B248-882BD86AAC2B}"/>
              </a:ext>
            </a:extLst>
          </p:cNvPr>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3F816C92-B078-42C1-BADC-EEFDEA749081}"/>
              </a:ext>
            </a:extLst>
          </p:cNvPr>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B29AC3AE-A2A5-4F45-869C-255551D76676}"/>
              </a:ext>
            </a:extLst>
          </p:cNvPr>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dirty="0"/>
          </a:p>
        </p:txBody>
      </p:sp>
      <p:sp>
        <p:nvSpPr>
          <p:cNvPr id="7" name="Slide Number Placeholder 6">
            <a:extLst>
              <a:ext uri="{FF2B5EF4-FFF2-40B4-BE49-F238E27FC236}">
                <a16:creationId xmlns:a16="http://schemas.microsoft.com/office/drawing/2014/main" id="{DCFF094D-1D6E-4D8A-907A-E9623998B9E9}"/>
              </a:ext>
            </a:extLst>
          </p:cNvPr>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844ADF23-4C5D-4492-BF3E-435840621386}" type="slidenum">
              <a:rPr lang="en-GB" altLang="en-US"/>
              <a:pPr>
                <a:defRPr/>
              </a:pPr>
              <a:t>‹#›</a:t>
            </a:fld>
            <a:endParaRPr lang="en-GB" altLang="en-US" dirty="0"/>
          </a:p>
        </p:txBody>
      </p:sp>
    </p:spTree>
    <p:extLst>
      <p:ext uri="{BB962C8B-B14F-4D97-AF65-F5344CB8AC3E}">
        <p14:creationId xmlns:p14="http://schemas.microsoft.com/office/powerpoint/2010/main" val="33998265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 </a:t>
            </a:r>
            <a:endParaRPr lang="en-GB" baseline="0" dirty="0"/>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1</a:t>
            </a:fld>
            <a:endParaRPr lang="en-GB" altLang="en-US" dirty="0"/>
          </a:p>
        </p:txBody>
      </p:sp>
    </p:spTree>
    <p:extLst>
      <p:ext uri="{BB962C8B-B14F-4D97-AF65-F5344CB8AC3E}">
        <p14:creationId xmlns:p14="http://schemas.microsoft.com/office/powerpoint/2010/main" val="26342005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 </a:t>
            </a:r>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10</a:t>
            </a:fld>
            <a:endParaRPr lang="en-GB" altLang="en-US" dirty="0"/>
          </a:p>
        </p:txBody>
      </p:sp>
    </p:spTree>
    <p:extLst>
      <p:ext uri="{BB962C8B-B14F-4D97-AF65-F5344CB8AC3E}">
        <p14:creationId xmlns:p14="http://schemas.microsoft.com/office/powerpoint/2010/main" val="15405340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 </a:t>
            </a:r>
            <a:r>
              <a:rPr lang="en-GB" sz="1200" b="1" kern="1200" dirty="0">
                <a:solidFill>
                  <a:schemeClr val="tx1"/>
                </a:solidFill>
                <a:effectLst/>
                <a:latin typeface="+mn-lt"/>
                <a:ea typeface="+mn-ea"/>
                <a:cs typeface="+mn-cs"/>
              </a:rPr>
              <a:t> </a:t>
            </a:r>
            <a:endParaRPr lang="en-GB" dirty="0"/>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11</a:t>
            </a:fld>
            <a:endParaRPr lang="en-GB" altLang="en-US" dirty="0"/>
          </a:p>
        </p:txBody>
      </p:sp>
    </p:spTree>
    <p:extLst>
      <p:ext uri="{BB962C8B-B14F-4D97-AF65-F5344CB8AC3E}">
        <p14:creationId xmlns:p14="http://schemas.microsoft.com/office/powerpoint/2010/main" val="4912533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 </a:t>
            </a:r>
            <a:r>
              <a:rPr lang="en-GB" sz="1200" u="sng"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12</a:t>
            </a:fld>
            <a:endParaRPr lang="en-GB" altLang="en-US" dirty="0"/>
          </a:p>
        </p:txBody>
      </p:sp>
    </p:spTree>
    <p:extLst>
      <p:ext uri="{BB962C8B-B14F-4D97-AF65-F5344CB8AC3E}">
        <p14:creationId xmlns:p14="http://schemas.microsoft.com/office/powerpoint/2010/main" val="1039656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 </a:t>
            </a:r>
            <a:endParaRPr lang="en-GB" sz="1200" kern="120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13</a:t>
            </a:fld>
            <a:endParaRPr lang="en-GB" altLang="en-US" dirty="0"/>
          </a:p>
        </p:txBody>
      </p:sp>
    </p:spTree>
    <p:extLst>
      <p:ext uri="{BB962C8B-B14F-4D97-AF65-F5344CB8AC3E}">
        <p14:creationId xmlns:p14="http://schemas.microsoft.com/office/powerpoint/2010/main" val="21256922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 </a:t>
            </a:r>
            <a:endParaRPr lang="en-GB" sz="1200" kern="120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14</a:t>
            </a:fld>
            <a:endParaRPr lang="en-GB" altLang="en-US" dirty="0"/>
          </a:p>
        </p:txBody>
      </p:sp>
    </p:spTree>
    <p:extLst>
      <p:ext uri="{BB962C8B-B14F-4D97-AF65-F5344CB8AC3E}">
        <p14:creationId xmlns:p14="http://schemas.microsoft.com/office/powerpoint/2010/main" val="2454080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 </a:t>
            </a:r>
            <a:endParaRPr lang="en-GB" sz="1200" kern="120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15</a:t>
            </a:fld>
            <a:endParaRPr lang="en-GB" altLang="en-US" dirty="0"/>
          </a:p>
        </p:txBody>
      </p:sp>
    </p:spTree>
    <p:extLst>
      <p:ext uri="{BB962C8B-B14F-4D97-AF65-F5344CB8AC3E}">
        <p14:creationId xmlns:p14="http://schemas.microsoft.com/office/powerpoint/2010/main" val="16656141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 </a:t>
            </a:r>
            <a:endParaRPr lang="en-GB" sz="1200" kern="120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16</a:t>
            </a:fld>
            <a:endParaRPr lang="en-GB" altLang="en-US" dirty="0"/>
          </a:p>
        </p:txBody>
      </p:sp>
    </p:spTree>
    <p:extLst>
      <p:ext uri="{BB962C8B-B14F-4D97-AF65-F5344CB8AC3E}">
        <p14:creationId xmlns:p14="http://schemas.microsoft.com/office/powerpoint/2010/main" val="41040769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44ADF23-4C5D-4492-BF3E-435840621386}" type="slidenum">
              <a:rPr lang="en-GB" altLang="en-US" smtClean="0"/>
              <a:pPr>
                <a:defRPr/>
              </a:pPr>
              <a:t>17</a:t>
            </a:fld>
            <a:endParaRPr lang="en-GB" altLang="en-US" dirty="0"/>
          </a:p>
        </p:txBody>
      </p:sp>
    </p:spTree>
    <p:extLst>
      <p:ext uri="{BB962C8B-B14F-4D97-AF65-F5344CB8AC3E}">
        <p14:creationId xmlns:p14="http://schemas.microsoft.com/office/powerpoint/2010/main" val="17235575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C4F8B8-B761-43CB-BEBF-589691CD69D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31662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C4F8B8-B761-43CB-BEBF-589691CD69D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1894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2</a:t>
            </a:fld>
            <a:endParaRPr lang="en-GB" altLang="en-US" dirty="0"/>
          </a:p>
        </p:txBody>
      </p:sp>
    </p:spTree>
    <p:extLst>
      <p:ext uri="{BB962C8B-B14F-4D97-AF65-F5344CB8AC3E}">
        <p14:creationId xmlns:p14="http://schemas.microsoft.com/office/powerpoint/2010/main" val="12405844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C4F8B8-B761-43CB-BEBF-589691CD69D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84135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C4F8B8-B761-43CB-BEBF-589691CD69D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22390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C4F8B8-B761-43CB-BEBF-589691CD69D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480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3</a:t>
            </a:fld>
            <a:endParaRPr lang="en-GB" altLang="en-US" dirty="0"/>
          </a:p>
        </p:txBody>
      </p:sp>
    </p:spTree>
    <p:extLst>
      <p:ext uri="{BB962C8B-B14F-4D97-AF65-F5344CB8AC3E}">
        <p14:creationId xmlns:p14="http://schemas.microsoft.com/office/powerpoint/2010/main" val="1731818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p>
        </p:txBody>
      </p:sp>
      <p:sp>
        <p:nvSpPr>
          <p:cNvPr id="4" name="Slide Number Placeholder 3"/>
          <p:cNvSpPr>
            <a:spLocks noGrp="1"/>
          </p:cNvSpPr>
          <p:nvPr>
            <p:ph type="sldNum" sz="quarter" idx="5"/>
          </p:nvPr>
        </p:nvSpPr>
        <p:spPr/>
        <p:txBody>
          <a:bodyPr/>
          <a:lstStyle/>
          <a:p>
            <a:pPr>
              <a:defRPr/>
            </a:pPr>
            <a:fld id="{844ADF23-4C5D-4492-BF3E-435840621386}" type="slidenum">
              <a:rPr lang="en-GB" altLang="en-US" smtClean="0"/>
              <a:pPr>
                <a:defRPr/>
              </a:pPr>
              <a:t>4</a:t>
            </a:fld>
            <a:endParaRPr lang="en-GB" altLang="en-US" dirty="0"/>
          </a:p>
        </p:txBody>
      </p:sp>
    </p:spTree>
    <p:extLst>
      <p:ext uri="{BB962C8B-B14F-4D97-AF65-F5344CB8AC3E}">
        <p14:creationId xmlns:p14="http://schemas.microsoft.com/office/powerpoint/2010/main" val="1978952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endParaRPr lang="en-GB" sz="1200" b="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5</a:t>
            </a:fld>
            <a:endParaRPr lang="en-GB" altLang="en-US" dirty="0"/>
          </a:p>
        </p:txBody>
      </p:sp>
    </p:spTree>
    <p:extLst>
      <p:ext uri="{BB962C8B-B14F-4D97-AF65-F5344CB8AC3E}">
        <p14:creationId xmlns:p14="http://schemas.microsoft.com/office/powerpoint/2010/main" val="672532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6</a:t>
            </a:fld>
            <a:endParaRPr lang="en-GB" altLang="en-US" dirty="0"/>
          </a:p>
        </p:txBody>
      </p:sp>
    </p:spTree>
    <p:extLst>
      <p:ext uri="{BB962C8B-B14F-4D97-AF65-F5344CB8AC3E}">
        <p14:creationId xmlns:p14="http://schemas.microsoft.com/office/powerpoint/2010/main" val="1538308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7</a:t>
            </a:fld>
            <a:endParaRPr lang="en-GB" altLang="en-US" dirty="0"/>
          </a:p>
        </p:txBody>
      </p:sp>
    </p:spTree>
    <p:extLst>
      <p:ext uri="{BB962C8B-B14F-4D97-AF65-F5344CB8AC3E}">
        <p14:creationId xmlns:p14="http://schemas.microsoft.com/office/powerpoint/2010/main" val="19642829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 </a:t>
            </a:r>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8</a:t>
            </a:fld>
            <a:endParaRPr lang="en-GB" altLang="en-US" dirty="0"/>
          </a:p>
        </p:txBody>
      </p:sp>
    </p:spTree>
    <p:extLst>
      <p:ext uri="{BB962C8B-B14F-4D97-AF65-F5344CB8AC3E}">
        <p14:creationId xmlns:p14="http://schemas.microsoft.com/office/powerpoint/2010/main" val="59548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 </a:t>
            </a:r>
            <a:endParaRPr lang="en-GB" sz="1200" kern="120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844ADF23-4C5D-4492-BF3E-435840621386}" type="slidenum">
              <a:rPr lang="en-GB" altLang="en-US" smtClean="0"/>
              <a:pPr>
                <a:defRPr/>
              </a:pPr>
              <a:t>9</a:t>
            </a:fld>
            <a:endParaRPr lang="en-GB" altLang="en-US" dirty="0"/>
          </a:p>
        </p:txBody>
      </p:sp>
    </p:spTree>
    <p:extLst>
      <p:ext uri="{BB962C8B-B14F-4D97-AF65-F5344CB8AC3E}">
        <p14:creationId xmlns:p14="http://schemas.microsoft.com/office/powerpoint/2010/main" val="15456395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2.xml"/><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C764DE79-268F-4C1A-8933-263129D2AF90}" type="datetimeFigureOut">
              <a:rPr lang="en-US" smtClean="0"/>
              <a:t>3/17/2021</a:t>
            </a:fld>
            <a:endParaRPr lang="en-US" dirty="0"/>
          </a:p>
        </p:txBody>
      </p:sp>
      <p:sp>
        <p:nvSpPr>
          <p:cNvPr id="6" name="Slide Number Placeholder 5"/>
          <p:cNvSpPr>
            <a:spLocks noGrp="1"/>
          </p:cNvSpPr>
          <p:nvPr>
            <p:ph type="sldNum" sz="quarter" idx="12"/>
          </p:nvPr>
        </p:nvSpPr>
        <p:spPr/>
        <p:txBody>
          <a:bodyPr/>
          <a:lstStyle/>
          <a:p>
            <a:pPr>
              <a:defRPr/>
            </a:pPr>
            <a:fld id="{7DBA13EF-4600-4114-AA31-11F6E773A757}" type="slidenum">
              <a:rPr lang="en-US" altLang="en-US" smtClean="0"/>
              <a:pPr>
                <a:defRPr/>
              </a:pPr>
              <a:t>‹#›</a:t>
            </a:fld>
            <a:endParaRPr lang="en-US" altLang="en-US" dirty="0"/>
          </a:p>
        </p:txBody>
      </p:sp>
      <p:pic>
        <p:nvPicPr>
          <p:cNvPr id="10" name="Picture 9">
            <a:extLst>
              <a:ext uri="{FF2B5EF4-FFF2-40B4-BE49-F238E27FC236}">
                <a16:creationId xmlns:a16="http://schemas.microsoft.com/office/drawing/2014/main" id="{00AFBC36-E0A6-4B2A-A87D-BACB76066076}"/>
              </a:ext>
            </a:extLst>
          </p:cNvPr>
          <p:cNvPicPr>
            <a:picLocks noChangeAspect="1"/>
          </p:cNvPicPr>
          <p:nvPr userDrawn="1"/>
        </p:nvPicPr>
        <p:blipFill>
          <a:blip r:embed="rId2"/>
          <a:stretch>
            <a:fillRect/>
          </a:stretch>
        </p:blipFill>
        <p:spPr>
          <a:xfrm>
            <a:off x="3992875" y="656461"/>
            <a:ext cx="4206249" cy="1335027"/>
          </a:xfrm>
          <a:prstGeom prst="rect">
            <a:avLst/>
          </a:prstGeom>
        </p:spPr>
      </p:pic>
    </p:spTree>
    <p:extLst>
      <p:ext uri="{BB962C8B-B14F-4D97-AF65-F5344CB8AC3E}">
        <p14:creationId xmlns:p14="http://schemas.microsoft.com/office/powerpoint/2010/main" val="1561343351"/>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C764DE79-268F-4C1A-8933-263129D2AF90}" type="datetimeFigureOut">
              <a:rPr lang="en-US" smtClean="0"/>
              <a:t>3/17/2021</a:t>
            </a:fld>
            <a:endParaRPr lang="en-US" dirty="0"/>
          </a:p>
        </p:txBody>
      </p:sp>
      <p:sp>
        <p:nvSpPr>
          <p:cNvPr id="6" name="Slide Number Placeholder 5"/>
          <p:cNvSpPr>
            <a:spLocks noGrp="1"/>
          </p:cNvSpPr>
          <p:nvPr>
            <p:ph type="sldNum" sz="quarter" idx="12"/>
          </p:nvPr>
        </p:nvSpPr>
        <p:spPr/>
        <p:txBody>
          <a:bodyPr/>
          <a:lstStyle/>
          <a:p>
            <a:pPr>
              <a:defRPr/>
            </a:pPr>
            <a:fld id="{B3043BE9-ED66-4552-918A-6CE67567DEB1}" type="slidenum">
              <a:rPr lang="en-US" altLang="en-US" smtClean="0"/>
              <a:pPr>
                <a:defRPr/>
              </a:pPr>
              <a:t>‹#›</a:t>
            </a:fld>
            <a:endParaRPr lang="en-US" altLang="en-US" dirty="0"/>
          </a:p>
        </p:txBody>
      </p:sp>
    </p:spTree>
    <p:extLst>
      <p:ext uri="{BB962C8B-B14F-4D97-AF65-F5344CB8AC3E}">
        <p14:creationId xmlns:p14="http://schemas.microsoft.com/office/powerpoint/2010/main" val="1325593625"/>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C764DE79-268F-4C1A-8933-263129D2AF90}" type="datetimeFigureOut">
              <a:rPr lang="en-US" smtClean="0"/>
              <a:t>3/17/2021</a:t>
            </a:fld>
            <a:endParaRPr lang="en-US" dirty="0"/>
          </a:p>
        </p:txBody>
      </p:sp>
      <p:sp>
        <p:nvSpPr>
          <p:cNvPr id="6" name="Slide Number Placeholder 5"/>
          <p:cNvSpPr>
            <a:spLocks noGrp="1"/>
          </p:cNvSpPr>
          <p:nvPr>
            <p:ph type="sldNum" sz="quarter" idx="12"/>
          </p:nvPr>
        </p:nvSpPr>
        <p:spPr/>
        <p:txBody>
          <a:bodyPr/>
          <a:lstStyle/>
          <a:p>
            <a:pPr>
              <a:defRPr/>
            </a:pPr>
            <a:fld id="{8D7A30E4-241C-43A6-80C6-7E051A1126DA}" type="slidenum">
              <a:rPr lang="en-US" altLang="en-US" smtClean="0"/>
              <a:pPr>
                <a:defRPr/>
              </a:pPr>
              <a:t>‹#›</a:t>
            </a:fld>
            <a:endParaRPr lang="en-US" altLang="en-US" dirty="0"/>
          </a:p>
        </p:txBody>
      </p:sp>
    </p:spTree>
    <p:extLst>
      <p:ext uri="{BB962C8B-B14F-4D97-AF65-F5344CB8AC3E}">
        <p14:creationId xmlns:p14="http://schemas.microsoft.com/office/powerpoint/2010/main" val="4009372702"/>
      </p:ext>
    </p:extLst>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EA2E1-805F-425A-823F-C4546D247E5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0558468-7CCD-43A1-B06C-E71B45B042F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0216FDF-932C-432E-B672-DDDFACE0174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52CC8DF5-EE7A-437C-9355-4B1050BA83D9}"/>
              </a:ext>
            </a:extLst>
          </p:cNvPr>
          <p:cNvSpPr>
            <a:spLocks noGrp="1"/>
          </p:cNvSpPr>
          <p:nvPr>
            <p:ph type="sldNum" sz="quarter" idx="12"/>
          </p:nvPr>
        </p:nvSpPr>
        <p:spPr/>
        <p:txBody>
          <a:bodyPr/>
          <a:lstStyle/>
          <a:p>
            <a:pPr>
              <a:defRPr/>
            </a:pPr>
            <a:fld id="{25542D69-D47D-44EE-B022-E013527C9D17}" type="slidenum">
              <a:rPr lang="en-US" altLang="en-US" smtClean="0"/>
              <a:pPr>
                <a:defRPr/>
              </a:pPr>
              <a:t>‹#›</a:t>
            </a:fld>
            <a:endParaRPr lang="en-US" altLang="en-US" dirty="0"/>
          </a:p>
        </p:txBody>
      </p:sp>
    </p:spTree>
    <p:extLst>
      <p:ext uri="{BB962C8B-B14F-4D97-AF65-F5344CB8AC3E}">
        <p14:creationId xmlns:p14="http://schemas.microsoft.com/office/powerpoint/2010/main" val="3644301557"/>
      </p:ext>
    </p:extLst>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628503"/>
            <a:ext cx="10363200" cy="188146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fld id="{37F0F828-FAE1-442E-B731-232B352F9D0A}" type="datetime1">
              <a:rPr lang="en-GB"/>
              <a:pPr>
                <a:defRPr/>
              </a:pPr>
              <a:t>17/03/2021</a:t>
            </a:fld>
            <a:endParaRPr lang="en-GB" dirty="0"/>
          </a:p>
        </p:txBody>
      </p:sp>
      <p:sp>
        <p:nvSpPr>
          <p:cNvPr id="5" name="Footer Placeholder 4"/>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smtClean="0"/>
            </a:lvl1pPr>
          </a:lstStyle>
          <a:p>
            <a:pPr>
              <a:defRPr/>
            </a:pPr>
            <a:fld id="{A23A8B3A-2A74-40E6-8B20-6E63EA0F0938}" type="slidenum">
              <a:rPr lang="en-GB" altLang="en-US"/>
              <a:pPr>
                <a:defRPr/>
              </a:pPr>
              <a:t>‹#›</a:t>
            </a:fld>
            <a:endParaRPr lang="en-GB" altLang="en-US" dirty="0"/>
          </a:p>
        </p:txBody>
      </p:sp>
    </p:spTree>
    <p:extLst>
      <p:ext uri="{BB962C8B-B14F-4D97-AF65-F5344CB8AC3E}">
        <p14:creationId xmlns:p14="http://schemas.microsoft.com/office/powerpoint/2010/main" val="1899024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838200" y="1236663"/>
            <a:ext cx="9171517" cy="0"/>
          </a:xfrm>
          <a:prstGeom prst="line">
            <a:avLst/>
          </a:prstGeom>
          <a:ln>
            <a:solidFill>
              <a:srgbClr val="197776"/>
            </a:solidFill>
          </a:ln>
        </p:spPr>
        <p:style>
          <a:lnRef idx="1">
            <a:schemeClr val="accent1"/>
          </a:lnRef>
          <a:fillRef idx="0">
            <a:schemeClr val="accent1"/>
          </a:fillRef>
          <a:effectRef idx="0">
            <a:schemeClr val="accent1"/>
          </a:effectRef>
          <a:fontRef idx="minor">
            <a:schemeClr val="tx1"/>
          </a:fontRef>
        </p:style>
      </p:cxnSp>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34600" y="120650"/>
            <a:ext cx="1803400" cy="1257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4"/>
          <p:cNvSpPr>
            <a:spLocks noGrp="1"/>
          </p:cNvSpPr>
          <p:nvPr>
            <p:ph type="ftr" sz="quarter" idx="10"/>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r>
              <a:rPr lang="en-GB" dirty="0"/>
              <a:t>Transform 2020</a:t>
            </a:r>
          </a:p>
        </p:txBody>
      </p:sp>
      <p:sp>
        <p:nvSpPr>
          <p:cNvPr id="7" name="Slide Number Placeholder 5"/>
          <p:cNvSpPr>
            <a:spLocks noGrp="1"/>
          </p:cNvSpPr>
          <p:nvPr>
            <p:ph type="sldNum" sz="quarter" idx="11"/>
          </p:nvPr>
        </p:nvSpPr>
        <p:spPr/>
        <p:txBody>
          <a:bodyPr/>
          <a:lstStyle>
            <a:lvl1pPr>
              <a:defRPr smtClean="0"/>
            </a:lvl1pPr>
          </a:lstStyle>
          <a:p>
            <a:pPr>
              <a:defRPr/>
            </a:pPr>
            <a:fld id="{4D85E3C2-B666-4AD8-9390-56792784CA0D}" type="slidenum">
              <a:rPr lang="en-GB" altLang="en-US"/>
              <a:pPr>
                <a:defRPr/>
              </a:pPr>
              <a:t>‹#›</a:t>
            </a:fld>
            <a:endParaRPr lang="en-GB" altLang="en-US" dirty="0"/>
          </a:p>
        </p:txBody>
      </p:sp>
    </p:spTree>
    <p:extLst>
      <p:ext uri="{BB962C8B-B14F-4D97-AF65-F5344CB8AC3E}">
        <p14:creationId xmlns:p14="http://schemas.microsoft.com/office/powerpoint/2010/main" val="4250292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fld id="{399CA928-8FCD-4D1B-A36F-C25AEFC7B770}" type="datetime1">
              <a:rPr lang="en-GB"/>
              <a:pPr>
                <a:defRPr/>
              </a:pPr>
              <a:t>17/03/2021</a:t>
            </a:fld>
            <a:endParaRPr lang="en-GB" dirty="0"/>
          </a:p>
        </p:txBody>
      </p:sp>
      <p:sp>
        <p:nvSpPr>
          <p:cNvPr id="5" name="Footer Placeholder 4"/>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smtClean="0"/>
            </a:lvl1pPr>
          </a:lstStyle>
          <a:p>
            <a:pPr>
              <a:defRPr/>
            </a:pPr>
            <a:fld id="{A67D3AF2-C7B4-49F4-9068-D347C197AD69}" type="slidenum">
              <a:rPr lang="en-GB" altLang="en-US"/>
              <a:pPr>
                <a:defRPr/>
              </a:pPr>
              <a:t>‹#›</a:t>
            </a:fld>
            <a:endParaRPr lang="en-GB" altLang="en-US" dirty="0"/>
          </a:p>
        </p:txBody>
      </p:sp>
    </p:spTree>
    <p:extLst>
      <p:ext uri="{BB962C8B-B14F-4D97-AF65-F5344CB8AC3E}">
        <p14:creationId xmlns:p14="http://schemas.microsoft.com/office/powerpoint/2010/main" val="2962339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fld id="{9853594D-A313-48AD-89FD-7AEF3A2E9F11}" type="datetime1">
              <a:rPr lang="en-GB"/>
              <a:pPr>
                <a:defRPr/>
              </a:pPr>
              <a:t>17/03/2021</a:t>
            </a:fld>
            <a:endParaRPr lang="en-GB" dirty="0"/>
          </a:p>
        </p:txBody>
      </p:sp>
      <p:sp>
        <p:nvSpPr>
          <p:cNvPr id="6" name="Footer Placeholder 5"/>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en-GB" dirty="0"/>
          </a:p>
        </p:txBody>
      </p:sp>
      <p:sp>
        <p:nvSpPr>
          <p:cNvPr id="7" name="Slide Number Placeholder 6"/>
          <p:cNvSpPr>
            <a:spLocks noGrp="1"/>
          </p:cNvSpPr>
          <p:nvPr>
            <p:ph type="sldNum" sz="quarter" idx="12"/>
          </p:nvPr>
        </p:nvSpPr>
        <p:spPr/>
        <p:txBody>
          <a:bodyPr/>
          <a:lstStyle>
            <a:lvl1pPr>
              <a:defRPr smtClean="0"/>
            </a:lvl1pPr>
          </a:lstStyle>
          <a:p>
            <a:pPr>
              <a:defRPr/>
            </a:pPr>
            <a:fld id="{A1B1C6C7-91B9-4ABA-B8AA-DB492E0F4BA6}" type="slidenum">
              <a:rPr lang="en-GB" altLang="en-US"/>
              <a:pPr>
                <a:defRPr/>
              </a:pPr>
              <a:t>‹#›</a:t>
            </a:fld>
            <a:endParaRPr lang="en-GB" altLang="en-US" dirty="0"/>
          </a:p>
        </p:txBody>
      </p:sp>
    </p:spTree>
    <p:extLst>
      <p:ext uri="{BB962C8B-B14F-4D97-AF65-F5344CB8AC3E}">
        <p14:creationId xmlns:p14="http://schemas.microsoft.com/office/powerpoint/2010/main" val="9048301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fld id="{6624B888-C388-4C79-B031-9024F7AC4E15}" type="datetime1">
              <a:rPr lang="en-GB"/>
              <a:pPr>
                <a:defRPr/>
              </a:pPr>
              <a:t>17/03/2021</a:t>
            </a:fld>
            <a:endParaRPr lang="en-GB" dirty="0"/>
          </a:p>
        </p:txBody>
      </p:sp>
      <p:sp>
        <p:nvSpPr>
          <p:cNvPr id="8" name="Footer Placeholder 7"/>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en-GB" dirty="0"/>
          </a:p>
        </p:txBody>
      </p:sp>
      <p:sp>
        <p:nvSpPr>
          <p:cNvPr id="9" name="Slide Number Placeholder 8"/>
          <p:cNvSpPr>
            <a:spLocks noGrp="1"/>
          </p:cNvSpPr>
          <p:nvPr>
            <p:ph type="sldNum" sz="quarter" idx="12"/>
          </p:nvPr>
        </p:nvSpPr>
        <p:spPr/>
        <p:txBody>
          <a:bodyPr/>
          <a:lstStyle>
            <a:lvl1pPr>
              <a:defRPr smtClean="0"/>
            </a:lvl1pPr>
          </a:lstStyle>
          <a:p>
            <a:pPr>
              <a:defRPr/>
            </a:pPr>
            <a:fld id="{BBFC1792-68DB-4B28-8C55-4901F73E7BCF}" type="slidenum">
              <a:rPr lang="en-GB" altLang="en-US"/>
              <a:pPr>
                <a:defRPr/>
              </a:pPr>
              <a:t>‹#›</a:t>
            </a:fld>
            <a:endParaRPr lang="en-GB" altLang="en-US" dirty="0"/>
          </a:p>
        </p:txBody>
      </p:sp>
    </p:spTree>
    <p:extLst>
      <p:ext uri="{BB962C8B-B14F-4D97-AF65-F5344CB8AC3E}">
        <p14:creationId xmlns:p14="http://schemas.microsoft.com/office/powerpoint/2010/main" val="19667540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fld id="{C2D5B489-701F-4D33-BF03-8713BF6535D3}" type="datetime1">
              <a:rPr lang="en-GB"/>
              <a:pPr>
                <a:defRPr/>
              </a:pPr>
              <a:t>17/03/2021</a:t>
            </a:fld>
            <a:endParaRPr lang="en-GB" dirty="0"/>
          </a:p>
        </p:txBody>
      </p:sp>
      <p:sp>
        <p:nvSpPr>
          <p:cNvPr id="4" name="Footer Placeholder 3"/>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en-GB" dirty="0"/>
          </a:p>
        </p:txBody>
      </p:sp>
      <p:sp>
        <p:nvSpPr>
          <p:cNvPr id="5" name="Slide Number Placeholder 4"/>
          <p:cNvSpPr>
            <a:spLocks noGrp="1"/>
          </p:cNvSpPr>
          <p:nvPr>
            <p:ph type="sldNum" sz="quarter" idx="12"/>
          </p:nvPr>
        </p:nvSpPr>
        <p:spPr/>
        <p:txBody>
          <a:bodyPr/>
          <a:lstStyle>
            <a:lvl1pPr>
              <a:defRPr smtClean="0"/>
            </a:lvl1pPr>
          </a:lstStyle>
          <a:p>
            <a:pPr>
              <a:defRPr/>
            </a:pPr>
            <a:fld id="{7D241B21-5518-44E1-89D9-28E7849894BF}" type="slidenum">
              <a:rPr lang="en-GB" altLang="en-US"/>
              <a:pPr>
                <a:defRPr/>
              </a:pPr>
              <a:t>‹#›</a:t>
            </a:fld>
            <a:endParaRPr lang="en-GB" altLang="en-US" dirty="0"/>
          </a:p>
        </p:txBody>
      </p:sp>
    </p:spTree>
    <p:extLst>
      <p:ext uri="{BB962C8B-B14F-4D97-AF65-F5344CB8AC3E}">
        <p14:creationId xmlns:p14="http://schemas.microsoft.com/office/powerpoint/2010/main" val="24835545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fld id="{16878C20-0AF4-4CA9-9E38-B79CD5FA44BC}" type="datetime1">
              <a:rPr lang="en-GB"/>
              <a:pPr>
                <a:defRPr/>
              </a:pPr>
              <a:t>17/03/2021</a:t>
            </a:fld>
            <a:endParaRPr lang="en-GB" dirty="0"/>
          </a:p>
        </p:txBody>
      </p:sp>
      <p:sp>
        <p:nvSpPr>
          <p:cNvPr id="3" name="Footer Placeholder 2"/>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en-GB" dirty="0"/>
          </a:p>
        </p:txBody>
      </p:sp>
      <p:sp>
        <p:nvSpPr>
          <p:cNvPr id="4" name="Slide Number Placeholder 3"/>
          <p:cNvSpPr>
            <a:spLocks noGrp="1"/>
          </p:cNvSpPr>
          <p:nvPr>
            <p:ph type="sldNum" sz="quarter" idx="12"/>
          </p:nvPr>
        </p:nvSpPr>
        <p:spPr/>
        <p:txBody>
          <a:bodyPr/>
          <a:lstStyle>
            <a:lvl1pPr>
              <a:defRPr smtClean="0"/>
            </a:lvl1pPr>
          </a:lstStyle>
          <a:p>
            <a:pPr>
              <a:defRPr/>
            </a:pPr>
            <a:fld id="{A9DF3A8A-0955-4BC3-9B28-4DCBDFAA6192}" type="slidenum">
              <a:rPr lang="en-GB" altLang="en-US"/>
              <a:pPr>
                <a:defRPr/>
              </a:pPr>
              <a:t>‹#›</a:t>
            </a:fld>
            <a:endParaRPr lang="en-GB" altLang="en-US" dirty="0"/>
          </a:p>
        </p:txBody>
      </p:sp>
    </p:spTree>
    <p:extLst>
      <p:ext uri="{BB962C8B-B14F-4D97-AF65-F5344CB8AC3E}">
        <p14:creationId xmlns:p14="http://schemas.microsoft.com/office/powerpoint/2010/main" val="377279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C764DE79-268F-4C1A-8933-263129D2AF90}" type="datetimeFigureOut">
              <a:rPr lang="en-US" smtClean="0"/>
              <a:t>3/17/2021</a:t>
            </a:fld>
            <a:endParaRPr lang="en-US" dirty="0"/>
          </a:p>
        </p:txBody>
      </p:sp>
      <p:sp>
        <p:nvSpPr>
          <p:cNvPr id="6" name="Slide Number Placeholder 5"/>
          <p:cNvSpPr>
            <a:spLocks noGrp="1"/>
          </p:cNvSpPr>
          <p:nvPr>
            <p:ph type="sldNum" sz="quarter" idx="12"/>
          </p:nvPr>
        </p:nvSpPr>
        <p:spPr/>
        <p:txBody>
          <a:bodyPr/>
          <a:lstStyle/>
          <a:p>
            <a:pPr>
              <a:defRPr/>
            </a:pPr>
            <a:fld id="{689B3547-E2CE-45BB-A201-88D8342A01BE}" type="slidenum">
              <a:rPr lang="en-US" altLang="en-US" smtClean="0"/>
              <a:pPr>
                <a:defRPr/>
              </a:pPr>
              <a:t>‹#›</a:t>
            </a:fld>
            <a:endParaRPr lang="en-US" altLang="en-US" dirty="0"/>
          </a:p>
        </p:txBody>
      </p:sp>
    </p:spTree>
    <p:extLst>
      <p:ext uri="{BB962C8B-B14F-4D97-AF65-F5344CB8AC3E}">
        <p14:creationId xmlns:p14="http://schemas.microsoft.com/office/powerpoint/2010/main" val="3696071451"/>
      </p:ext>
    </p:extLst>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fld id="{DDDEDB78-972B-4AA6-9B34-DA225A3770EC}" type="datetime1">
              <a:rPr lang="en-GB"/>
              <a:pPr>
                <a:defRPr/>
              </a:pPr>
              <a:t>17/03/2021</a:t>
            </a:fld>
            <a:endParaRPr lang="en-GB" dirty="0"/>
          </a:p>
        </p:txBody>
      </p:sp>
      <p:sp>
        <p:nvSpPr>
          <p:cNvPr id="6" name="Footer Placeholder 5"/>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en-GB" dirty="0"/>
          </a:p>
        </p:txBody>
      </p:sp>
      <p:sp>
        <p:nvSpPr>
          <p:cNvPr id="7" name="Slide Number Placeholder 6"/>
          <p:cNvSpPr>
            <a:spLocks noGrp="1"/>
          </p:cNvSpPr>
          <p:nvPr>
            <p:ph type="sldNum" sz="quarter" idx="12"/>
          </p:nvPr>
        </p:nvSpPr>
        <p:spPr/>
        <p:txBody>
          <a:bodyPr/>
          <a:lstStyle>
            <a:lvl1pPr>
              <a:defRPr smtClean="0"/>
            </a:lvl1pPr>
          </a:lstStyle>
          <a:p>
            <a:pPr>
              <a:defRPr/>
            </a:pPr>
            <a:fld id="{08FB88EC-772F-4D9C-9FB4-BFF3418ABCD3}" type="slidenum">
              <a:rPr lang="en-GB" altLang="en-US"/>
              <a:pPr>
                <a:defRPr/>
              </a:pPr>
              <a:t>‹#›</a:t>
            </a:fld>
            <a:endParaRPr lang="en-GB" altLang="en-US" dirty="0"/>
          </a:p>
        </p:txBody>
      </p:sp>
    </p:spTree>
    <p:extLst>
      <p:ext uri="{BB962C8B-B14F-4D97-AF65-F5344CB8AC3E}">
        <p14:creationId xmlns:p14="http://schemas.microsoft.com/office/powerpoint/2010/main" val="20243162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fld id="{C71ED308-649F-4FB1-B777-FA4291509ED6}" type="datetime1">
              <a:rPr lang="en-GB"/>
              <a:pPr>
                <a:defRPr/>
              </a:pPr>
              <a:t>17/03/2021</a:t>
            </a:fld>
            <a:endParaRPr lang="en-GB" dirty="0"/>
          </a:p>
        </p:txBody>
      </p:sp>
      <p:sp>
        <p:nvSpPr>
          <p:cNvPr id="6" name="Footer Placeholder 5"/>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en-GB" dirty="0"/>
          </a:p>
        </p:txBody>
      </p:sp>
      <p:sp>
        <p:nvSpPr>
          <p:cNvPr id="7" name="Slide Number Placeholder 6"/>
          <p:cNvSpPr>
            <a:spLocks noGrp="1"/>
          </p:cNvSpPr>
          <p:nvPr>
            <p:ph type="sldNum" sz="quarter" idx="12"/>
          </p:nvPr>
        </p:nvSpPr>
        <p:spPr/>
        <p:txBody>
          <a:bodyPr/>
          <a:lstStyle>
            <a:lvl1pPr>
              <a:defRPr smtClean="0"/>
            </a:lvl1pPr>
          </a:lstStyle>
          <a:p>
            <a:pPr>
              <a:defRPr/>
            </a:pPr>
            <a:fld id="{3C5332E8-90FB-4774-85E8-EB767BCD3334}" type="slidenum">
              <a:rPr lang="en-GB" altLang="en-US"/>
              <a:pPr>
                <a:defRPr/>
              </a:pPr>
              <a:t>‹#›</a:t>
            </a:fld>
            <a:endParaRPr lang="en-GB" altLang="en-US" dirty="0"/>
          </a:p>
        </p:txBody>
      </p:sp>
    </p:spTree>
    <p:extLst>
      <p:ext uri="{BB962C8B-B14F-4D97-AF65-F5344CB8AC3E}">
        <p14:creationId xmlns:p14="http://schemas.microsoft.com/office/powerpoint/2010/main" val="10896006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and Vertical Tex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24017" y="185738"/>
            <a:ext cx="1803400" cy="1257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lstStyle/>
          <a:p>
            <a:r>
              <a:rPr lang="en-US"/>
              <a:t>Click to edit Master title style</a:t>
            </a:r>
            <a:endParaRPr lang="en-GB"/>
          </a:p>
        </p:txBody>
      </p:sp>
      <p:sp>
        <p:nvSpPr>
          <p:cNvPr id="5" name="Date Placeholder 7"/>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r>
              <a:rPr lang="en-GB" dirty="0"/>
              <a:t>September 2018 </a:t>
            </a:r>
          </a:p>
        </p:txBody>
      </p:sp>
      <p:sp>
        <p:nvSpPr>
          <p:cNvPr id="6" name="Footer Placeholder 8"/>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r>
              <a:rPr lang="en-GB" dirty="0"/>
              <a:t>Transform 2020 - Assess</a:t>
            </a:r>
          </a:p>
        </p:txBody>
      </p:sp>
      <p:sp>
        <p:nvSpPr>
          <p:cNvPr id="8" name="Slide Number Placeholder 9"/>
          <p:cNvSpPr>
            <a:spLocks noGrp="1"/>
          </p:cNvSpPr>
          <p:nvPr>
            <p:ph type="sldNum" sz="quarter" idx="12"/>
          </p:nvPr>
        </p:nvSpPr>
        <p:spPr/>
        <p:txBody>
          <a:bodyPr/>
          <a:lstStyle>
            <a:lvl1pPr>
              <a:defRPr smtClean="0"/>
            </a:lvl1pPr>
          </a:lstStyle>
          <a:p>
            <a:pPr>
              <a:defRPr/>
            </a:pPr>
            <a:fld id="{B6DF372D-D156-4276-ACAE-11E67E7DB25D}" type="slidenum">
              <a:rPr lang="en-GB" altLang="en-US"/>
              <a:pPr>
                <a:defRPr/>
              </a:pPr>
              <a:t>‹#›</a:t>
            </a:fld>
            <a:endParaRPr lang="en-GB" altLang="en-US" dirty="0"/>
          </a:p>
        </p:txBody>
      </p:sp>
    </p:spTree>
    <p:extLst>
      <p:ext uri="{BB962C8B-B14F-4D97-AF65-F5344CB8AC3E}">
        <p14:creationId xmlns:p14="http://schemas.microsoft.com/office/powerpoint/2010/main" val="37923611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34600" y="146050"/>
            <a:ext cx="1803400" cy="1257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fld id="{FC9358E2-F635-47FD-AE43-F6E22B6D5B48}" type="datetime1">
              <a:rPr lang="en-GB"/>
              <a:pPr>
                <a:defRPr/>
              </a:pPr>
              <a:t>17/03/2021</a:t>
            </a:fld>
            <a:endParaRPr lang="en-GB" dirty="0"/>
          </a:p>
        </p:txBody>
      </p:sp>
      <p:sp>
        <p:nvSpPr>
          <p:cNvPr id="6" name="Footer Placeholder 4"/>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smtClean="0"/>
            </a:lvl1pPr>
          </a:lstStyle>
          <a:p>
            <a:pPr>
              <a:defRPr/>
            </a:pPr>
            <a:fld id="{C06EBDC0-74BE-44A8-A634-9549EA6EFCDB}" type="slidenum">
              <a:rPr lang="en-GB" altLang="en-US"/>
              <a:pPr>
                <a:defRPr/>
              </a:pPr>
              <a:t>‹#›</a:t>
            </a:fld>
            <a:endParaRPr lang="en-GB" altLang="en-US" dirty="0"/>
          </a:p>
        </p:txBody>
      </p:sp>
    </p:spTree>
    <p:extLst>
      <p:ext uri="{BB962C8B-B14F-4D97-AF65-F5344CB8AC3E}">
        <p14:creationId xmlns:p14="http://schemas.microsoft.com/office/powerpoint/2010/main" val="42535365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081684" y="193675"/>
            <a:ext cx="1803400" cy="1257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en-GB"/>
          </a:p>
        </p:txBody>
      </p:sp>
      <p:sp>
        <p:nvSpPr>
          <p:cNvPr id="4" name="Date Placeholder 2"/>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fld id="{4FEE1BCF-79A7-42BC-A57A-63F2DDCA7F06}" type="datetime1">
              <a:rPr lang="en-GB"/>
              <a:pPr>
                <a:defRPr/>
              </a:pPr>
              <a:t>17/03/2021</a:t>
            </a:fld>
            <a:endParaRPr lang="en-GB" dirty="0"/>
          </a:p>
        </p:txBody>
      </p:sp>
      <p:sp>
        <p:nvSpPr>
          <p:cNvPr id="5" name="Footer Placeholder 3"/>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solidFill>
                  <a:prstClr val="black"/>
                </a:solidFill>
                <a:latin typeface="+mn-lt"/>
                <a:cs typeface="+mn-cs"/>
              </a:defRPr>
            </a:lvl1pPr>
          </a:lstStyle>
          <a:p>
            <a:pPr>
              <a:defRPr/>
            </a:pPr>
            <a:endParaRPr lang="en-GB" dirty="0"/>
          </a:p>
        </p:txBody>
      </p:sp>
      <p:sp>
        <p:nvSpPr>
          <p:cNvPr id="6" name="Slide Number Placeholder 4"/>
          <p:cNvSpPr>
            <a:spLocks noGrp="1"/>
          </p:cNvSpPr>
          <p:nvPr>
            <p:ph type="sldNum" sz="quarter" idx="12"/>
          </p:nvPr>
        </p:nvSpPr>
        <p:spPr/>
        <p:txBody>
          <a:bodyPr/>
          <a:lstStyle>
            <a:lvl1pPr>
              <a:defRPr smtClean="0"/>
            </a:lvl1pPr>
          </a:lstStyle>
          <a:p>
            <a:pPr>
              <a:defRPr/>
            </a:pPr>
            <a:fld id="{F5ADFAFC-7ECD-441F-8D16-9A90A726C1E0}" type="slidenum">
              <a:rPr lang="en-GB" altLang="en-US"/>
              <a:pPr>
                <a:defRPr/>
              </a:pPr>
              <a:t>‹#›</a:t>
            </a:fld>
            <a:endParaRPr lang="en-GB" altLang="en-US" dirty="0"/>
          </a:p>
        </p:txBody>
      </p:sp>
    </p:spTree>
    <p:extLst>
      <p:ext uri="{BB962C8B-B14F-4D97-AF65-F5344CB8AC3E}">
        <p14:creationId xmlns:p14="http://schemas.microsoft.com/office/powerpoint/2010/main" val="19829275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1_Title Slide">
    <p:bg>
      <p:bgPr>
        <a:gradFill rotWithShape="0">
          <a:gsLst>
            <a:gs pos="0">
              <a:srgbClr val="1977BC"/>
            </a:gs>
            <a:gs pos="74001">
              <a:srgbClr val="1977BC"/>
            </a:gs>
            <a:gs pos="83000">
              <a:srgbClr val="1977BC"/>
            </a:gs>
            <a:gs pos="100000">
              <a:srgbClr val="2A4568"/>
            </a:gs>
          </a:gsLst>
          <a:lin ang="5400000" scaled="1"/>
        </a:gradFill>
        <a:effectLst/>
      </p:bgPr>
    </p:bg>
    <p:spTree>
      <p:nvGrpSpPr>
        <p:cNvPr id="1" name=""/>
        <p:cNvGrpSpPr/>
        <p:nvPr/>
      </p:nvGrpSpPr>
      <p:grpSpPr>
        <a:xfrm>
          <a:off x="0" y="0"/>
          <a:ext cx="0" cy="0"/>
          <a:chOff x="0" y="0"/>
          <a:chExt cx="0" cy="0"/>
        </a:xfrm>
      </p:grpSpPr>
      <p:sp>
        <p:nvSpPr>
          <p:cNvPr id="2" name="Rectangle 1"/>
          <p:cNvSpPr/>
          <p:nvPr userDrawn="1"/>
        </p:nvSpPr>
        <p:spPr>
          <a:xfrm>
            <a:off x="0" y="231775"/>
            <a:ext cx="12192000" cy="1074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800" dirty="0">
              <a:solidFill>
                <a:prstClr val="white"/>
              </a:solidFill>
            </a:endParaRPr>
          </a:p>
        </p:txBody>
      </p:sp>
      <p:pic>
        <p:nvPicPr>
          <p:cNvPr id="3" name="Picture 13" descr="Commissioner logo (small)"/>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19318" y="254000"/>
            <a:ext cx="1494367"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557934" y="611189"/>
            <a:ext cx="757767"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0"/>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1377084" y="757238"/>
            <a:ext cx="64346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0"/>
          </p:nvPr>
        </p:nvSpPr>
        <p:spPr/>
        <p:txBody>
          <a:bodyPr/>
          <a:lstStyle>
            <a:lvl1pPr>
              <a:defRPr smtClean="0"/>
            </a:lvl1pPr>
          </a:lstStyle>
          <a:p>
            <a:pPr>
              <a:defRPr/>
            </a:pPr>
            <a:fld id="{B29357FD-14C1-4D1E-A4A2-C6676A7DCB26}" type="slidenum">
              <a:rPr lang="en-GB" altLang="en-US"/>
              <a:pPr>
                <a:defRPr/>
              </a:pPr>
              <a:t>‹#›</a:t>
            </a:fld>
            <a:endParaRPr lang="en-GB" altLang="en-US" dirty="0"/>
          </a:p>
        </p:txBody>
      </p:sp>
    </p:spTree>
    <p:extLst>
      <p:ext uri="{BB962C8B-B14F-4D97-AF65-F5344CB8AC3E}">
        <p14:creationId xmlns:p14="http://schemas.microsoft.com/office/powerpoint/2010/main" val="2939673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C764DE79-268F-4C1A-8933-263129D2AF90}" type="datetimeFigureOut">
              <a:rPr lang="en-US" smtClean="0"/>
              <a:t>3/17/2021</a:t>
            </a:fld>
            <a:endParaRPr lang="en-US" dirty="0"/>
          </a:p>
        </p:txBody>
      </p:sp>
      <p:sp>
        <p:nvSpPr>
          <p:cNvPr id="6" name="Slide Number Placeholder 5"/>
          <p:cNvSpPr>
            <a:spLocks noGrp="1"/>
          </p:cNvSpPr>
          <p:nvPr>
            <p:ph type="sldNum" sz="quarter" idx="12"/>
          </p:nvPr>
        </p:nvSpPr>
        <p:spPr/>
        <p:txBody>
          <a:bodyPr/>
          <a:lstStyle/>
          <a:p>
            <a:pPr>
              <a:defRPr/>
            </a:pPr>
            <a:fld id="{38206DEA-9241-401B-9BB5-2C8A0931E328}" type="slidenum">
              <a:rPr lang="en-US" altLang="en-US" smtClean="0"/>
              <a:pPr>
                <a:defRPr/>
              </a:pPr>
              <a:t>‹#›</a:t>
            </a:fld>
            <a:endParaRPr lang="en-US" altLang="en-US" dirty="0"/>
          </a:p>
        </p:txBody>
      </p:sp>
    </p:spTree>
    <p:extLst>
      <p:ext uri="{BB962C8B-B14F-4D97-AF65-F5344CB8AC3E}">
        <p14:creationId xmlns:p14="http://schemas.microsoft.com/office/powerpoint/2010/main" val="1379748415"/>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C764DE79-268F-4C1A-8933-263129D2AF90}" type="datetimeFigureOut">
              <a:rPr lang="en-US" smtClean="0"/>
              <a:t>3/17/2021</a:t>
            </a:fld>
            <a:endParaRPr lang="en-US" dirty="0"/>
          </a:p>
        </p:txBody>
      </p:sp>
      <p:sp>
        <p:nvSpPr>
          <p:cNvPr id="7" name="Slide Number Placeholder 6"/>
          <p:cNvSpPr>
            <a:spLocks noGrp="1"/>
          </p:cNvSpPr>
          <p:nvPr>
            <p:ph type="sldNum" sz="quarter" idx="12"/>
          </p:nvPr>
        </p:nvSpPr>
        <p:spPr/>
        <p:txBody>
          <a:bodyPr/>
          <a:lstStyle/>
          <a:p>
            <a:pPr>
              <a:defRPr/>
            </a:pPr>
            <a:fld id="{25542D69-D47D-44EE-B022-E013527C9D17}" type="slidenum">
              <a:rPr lang="en-US" altLang="en-US" smtClean="0"/>
              <a:pPr>
                <a:defRPr/>
              </a:pPr>
              <a:t>‹#›</a:t>
            </a:fld>
            <a:endParaRPr lang="en-US" altLang="en-US" dirty="0"/>
          </a:p>
        </p:txBody>
      </p:sp>
    </p:spTree>
    <p:extLst>
      <p:ext uri="{BB962C8B-B14F-4D97-AF65-F5344CB8AC3E}">
        <p14:creationId xmlns:p14="http://schemas.microsoft.com/office/powerpoint/2010/main" val="4159042708"/>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2"/>
            <a:ext cx="2743200" cy="365125"/>
          </a:xfrm>
          <a:prstGeom prst="rect">
            <a:avLst/>
          </a:prstGeom>
        </p:spPr>
        <p:txBody>
          <a:bodyPr/>
          <a:lstStyle/>
          <a:p>
            <a:fld id="{C764DE79-268F-4C1A-8933-263129D2AF90}" type="datetimeFigureOut">
              <a:rPr lang="en-US" smtClean="0"/>
              <a:t>3/17/2021</a:t>
            </a:fld>
            <a:endParaRPr lang="en-US" dirty="0"/>
          </a:p>
        </p:txBody>
      </p:sp>
      <p:sp>
        <p:nvSpPr>
          <p:cNvPr id="9" name="Slide Number Placeholder 8"/>
          <p:cNvSpPr>
            <a:spLocks noGrp="1"/>
          </p:cNvSpPr>
          <p:nvPr>
            <p:ph type="sldNum" sz="quarter" idx="12"/>
          </p:nvPr>
        </p:nvSpPr>
        <p:spPr/>
        <p:txBody>
          <a:bodyPr/>
          <a:lstStyle/>
          <a:p>
            <a:pPr>
              <a:defRPr/>
            </a:pPr>
            <a:fld id="{77B93895-5378-460B-BD7B-7B384916AC4F}" type="slidenum">
              <a:rPr lang="en-US" altLang="en-US" smtClean="0"/>
              <a:pPr>
                <a:defRPr/>
              </a:pPr>
              <a:t>‹#›</a:t>
            </a:fld>
            <a:endParaRPr lang="en-US" altLang="en-US" dirty="0"/>
          </a:p>
        </p:txBody>
      </p:sp>
    </p:spTree>
    <p:extLst>
      <p:ext uri="{BB962C8B-B14F-4D97-AF65-F5344CB8AC3E}">
        <p14:creationId xmlns:p14="http://schemas.microsoft.com/office/powerpoint/2010/main" val="3032991"/>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2"/>
            <a:ext cx="2743200" cy="365125"/>
          </a:xfrm>
          <a:prstGeom prst="rect">
            <a:avLst/>
          </a:prstGeom>
        </p:spPr>
        <p:txBody>
          <a:bodyPr/>
          <a:lstStyle/>
          <a:p>
            <a:fld id="{C764DE79-268F-4C1A-8933-263129D2AF90}" type="datetimeFigureOut">
              <a:rPr lang="en-US" smtClean="0"/>
              <a:t>3/17/2021</a:t>
            </a:fld>
            <a:endParaRPr lang="en-US" dirty="0"/>
          </a:p>
        </p:txBody>
      </p:sp>
      <p:sp>
        <p:nvSpPr>
          <p:cNvPr id="5" name="Slide Number Placeholder 4"/>
          <p:cNvSpPr>
            <a:spLocks noGrp="1"/>
          </p:cNvSpPr>
          <p:nvPr>
            <p:ph type="sldNum" sz="quarter" idx="12"/>
          </p:nvPr>
        </p:nvSpPr>
        <p:spPr/>
        <p:txBody>
          <a:bodyPr/>
          <a:lstStyle/>
          <a:p>
            <a:pPr>
              <a:defRPr/>
            </a:pPr>
            <a:fld id="{C311CBB9-6F3C-47BE-BA9D-2ACECB0293EA}" type="slidenum">
              <a:rPr lang="en-US" altLang="en-US" smtClean="0"/>
              <a:pPr>
                <a:defRPr/>
              </a:pPr>
              <a:t>‹#›</a:t>
            </a:fld>
            <a:endParaRPr lang="en-US" altLang="en-US" dirty="0"/>
          </a:p>
        </p:txBody>
      </p:sp>
    </p:spTree>
    <p:extLst>
      <p:ext uri="{BB962C8B-B14F-4D97-AF65-F5344CB8AC3E}">
        <p14:creationId xmlns:p14="http://schemas.microsoft.com/office/powerpoint/2010/main" val="416292938"/>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2"/>
            <a:ext cx="2743200" cy="365125"/>
          </a:xfrm>
          <a:prstGeom prst="rect">
            <a:avLst/>
          </a:prstGeom>
        </p:spPr>
        <p:txBody>
          <a:bodyPr/>
          <a:lstStyle/>
          <a:p>
            <a:fld id="{C764DE79-268F-4C1A-8933-263129D2AF90}" type="datetimeFigureOut">
              <a:rPr lang="en-US" smtClean="0"/>
              <a:t>3/17/2021</a:t>
            </a:fld>
            <a:endParaRPr lang="en-US" dirty="0"/>
          </a:p>
        </p:txBody>
      </p:sp>
      <p:sp>
        <p:nvSpPr>
          <p:cNvPr id="4" name="Slide Number Placeholder 3"/>
          <p:cNvSpPr>
            <a:spLocks noGrp="1"/>
          </p:cNvSpPr>
          <p:nvPr>
            <p:ph type="sldNum" sz="quarter" idx="12"/>
          </p:nvPr>
        </p:nvSpPr>
        <p:spPr/>
        <p:txBody>
          <a:bodyPr/>
          <a:lstStyle/>
          <a:p>
            <a:pPr>
              <a:defRPr/>
            </a:pPr>
            <a:fld id="{F0593B1B-01A2-46D0-A768-50EE2D7E6538}" type="slidenum">
              <a:rPr lang="en-US" altLang="en-US" smtClean="0"/>
              <a:pPr>
                <a:defRPr/>
              </a:pPr>
              <a:t>‹#›</a:t>
            </a:fld>
            <a:endParaRPr lang="en-US" altLang="en-US" dirty="0"/>
          </a:p>
        </p:txBody>
      </p:sp>
    </p:spTree>
    <p:extLst>
      <p:ext uri="{BB962C8B-B14F-4D97-AF65-F5344CB8AC3E}">
        <p14:creationId xmlns:p14="http://schemas.microsoft.com/office/powerpoint/2010/main" val="3183469464"/>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C764DE79-268F-4C1A-8933-263129D2AF90}" type="datetimeFigureOut">
              <a:rPr lang="en-US" smtClean="0"/>
              <a:t>3/17/2021</a:t>
            </a:fld>
            <a:endParaRPr lang="en-US" dirty="0"/>
          </a:p>
        </p:txBody>
      </p:sp>
      <p:sp>
        <p:nvSpPr>
          <p:cNvPr id="7" name="Slide Number Placeholder 6"/>
          <p:cNvSpPr>
            <a:spLocks noGrp="1"/>
          </p:cNvSpPr>
          <p:nvPr>
            <p:ph type="sldNum" sz="quarter" idx="12"/>
          </p:nvPr>
        </p:nvSpPr>
        <p:spPr/>
        <p:txBody>
          <a:bodyPr/>
          <a:lstStyle/>
          <a:p>
            <a:pPr>
              <a:defRPr/>
            </a:pPr>
            <a:fld id="{6DE873FE-9DC6-4816-A659-17B72CE4F62D}" type="slidenum">
              <a:rPr lang="en-US" altLang="en-US" smtClean="0"/>
              <a:pPr>
                <a:defRPr/>
              </a:pPr>
              <a:t>‹#›</a:t>
            </a:fld>
            <a:endParaRPr lang="en-US" altLang="en-US" dirty="0"/>
          </a:p>
        </p:txBody>
      </p:sp>
    </p:spTree>
    <p:extLst>
      <p:ext uri="{BB962C8B-B14F-4D97-AF65-F5344CB8AC3E}">
        <p14:creationId xmlns:p14="http://schemas.microsoft.com/office/powerpoint/2010/main" val="2241490934"/>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C764DE79-268F-4C1A-8933-263129D2AF90}" type="datetimeFigureOut">
              <a:rPr lang="en-US" smtClean="0"/>
              <a:t>3/17/2021</a:t>
            </a:fld>
            <a:endParaRPr lang="en-US" dirty="0"/>
          </a:p>
        </p:txBody>
      </p:sp>
      <p:sp>
        <p:nvSpPr>
          <p:cNvPr id="7" name="Slide Number Placeholder 6"/>
          <p:cNvSpPr>
            <a:spLocks noGrp="1"/>
          </p:cNvSpPr>
          <p:nvPr>
            <p:ph type="sldNum" sz="quarter" idx="12"/>
          </p:nvPr>
        </p:nvSpPr>
        <p:spPr/>
        <p:txBody>
          <a:bodyPr/>
          <a:lstStyle/>
          <a:p>
            <a:pPr>
              <a:defRPr/>
            </a:pPr>
            <a:fld id="{53560836-D971-4C15-9259-EF8AE65CFAF5}" type="slidenum">
              <a:rPr lang="en-US" altLang="en-US" smtClean="0"/>
              <a:pPr>
                <a:defRPr/>
              </a:pPr>
              <a:t>‹#›</a:t>
            </a:fld>
            <a:endParaRPr lang="en-US" altLang="en-US" dirty="0"/>
          </a:p>
        </p:txBody>
      </p:sp>
    </p:spTree>
    <p:extLst>
      <p:ext uri="{BB962C8B-B14F-4D97-AF65-F5344CB8AC3E}">
        <p14:creationId xmlns:p14="http://schemas.microsoft.com/office/powerpoint/2010/main" val="3025585601"/>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image" Target="../media/image5.png"/><Relationship Id="rId2" Type="http://schemas.openxmlformats.org/officeDocument/2006/relationships/slideLayout" Target="../slideLayouts/slideLayout14.xml"/><Relationship Id="rId16" Type="http://schemas.openxmlformats.org/officeDocument/2006/relationships/image" Target="../media/image4.jpe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C065A8C-3C4B-4F83-A809-41003B336C1F}"/>
              </a:ext>
            </a:extLst>
          </p:cNvPr>
          <p:cNvSpPr/>
          <p:nvPr userDrawn="1"/>
        </p:nvSpPr>
        <p:spPr>
          <a:xfrm>
            <a:off x="-114300" y="6119813"/>
            <a:ext cx="12668250" cy="981075"/>
          </a:xfrm>
          <a:prstGeom prst="rect">
            <a:avLst/>
          </a:prstGeom>
          <a:solidFill>
            <a:srgbClr val="059B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bg1"/>
                </a:solidFill>
              </a:defRPr>
            </a:lvl1pPr>
          </a:lstStyle>
          <a:p>
            <a:fld id="{C764DE79-268F-4C1A-8933-263129D2AF90}" type="datetimeFigureOut">
              <a:rPr lang="en-US" smtClean="0"/>
              <a:pPr/>
              <a:t>3/17/2021</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bg1"/>
                </a:solidFill>
              </a:defRPr>
            </a:lvl1pPr>
          </a:lstStyle>
          <a:p>
            <a:pPr>
              <a:defRPr/>
            </a:pPr>
            <a:fld id="{2B4A35EE-17F9-4AAB-B5B1-555210907ED9}" type="slidenum">
              <a:rPr lang="en-US" altLang="en-US" smtClean="0"/>
              <a:pPr>
                <a:defRPr/>
              </a:pPr>
              <a:t>‹#›</a:t>
            </a:fld>
            <a:endParaRPr lang="en-US" altLang="en-US" dirty="0"/>
          </a:p>
        </p:txBody>
      </p:sp>
      <p:pic>
        <p:nvPicPr>
          <p:cNvPr id="10" name="Picture 9">
            <a:extLst>
              <a:ext uri="{FF2B5EF4-FFF2-40B4-BE49-F238E27FC236}">
                <a16:creationId xmlns:a16="http://schemas.microsoft.com/office/drawing/2014/main" id="{B3FBE05E-6960-4D63-912E-B77CE31A9991}"/>
              </a:ext>
            </a:extLst>
          </p:cNvPr>
          <p:cNvPicPr>
            <a:picLocks noChangeAspect="1"/>
          </p:cNvPicPr>
          <p:nvPr userDrawn="1"/>
        </p:nvPicPr>
        <p:blipFill>
          <a:blip r:embed="rId14"/>
          <a:stretch>
            <a:fillRect/>
          </a:stretch>
        </p:blipFill>
        <p:spPr>
          <a:xfrm>
            <a:off x="1526381" y="6122780"/>
            <a:ext cx="9139237" cy="740185"/>
          </a:xfrm>
          <a:prstGeom prst="rect">
            <a:avLst/>
          </a:prstGeom>
        </p:spPr>
      </p:pic>
      <p:sp>
        <p:nvSpPr>
          <p:cNvPr id="7" name="hc" descr=" "/>
          <p:cNvSpPr txBox="1"/>
          <p:nvPr userDrawn="1"/>
        </p:nvSpPr>
        <p:spPr>
          <a:xfrm>
            <a:off x="0" y="0"/>
            <a:ext cx="12192000" cy="223138"/>
          </a:xfrm>
          <a:prstGeom prst="rect">
            <a:avLst/>
          </a:prstGeom>
          <a:noFill/>
        </p:spPr>
        <p:txBody>
          <a:bodyPr vert="horz" rtlCol="0">
            <a:spAutoFit/>
          </a:bodyPr>
          <a:lstStyle/>
          <a:p>
            <a:pPr algn="ctr"/>
            <a:r>
              <a:rPr lang="en-GB" sz="850" b="0" i="0" u="none" baseline="0" dirty="0">
                <a:solidFill>
                  <a:srgbClr val="000000"/>
                </a:solidFill>
                <a:latin typeface="Microsoft Sans Serif" panose="020B0604020202020204" pitchFamily="34" charset="0"/>
              </a:rPr>
              <a:t> </a:t>
            </a:r>
          </a:p>
        </p:txBody>
      </p:sp>
      <p:sp>
        <p:nvSpPr>
          <p:cNvPr id="8" name="fc" descr=" "/>
          <p:cNvSpPr txBox="1"/>
          <p:nvPr userDrawn="1"/>
        </p:nvSpPr>
        <p:spPr>
          <a:xfrm>
            <a:off x="0" y="6537960"/>
            <a:ext cx="12192000" cy="223138"/>
          </a:xfrm>
          <a:prstGeom prst="rect">
            <a:avLst/>
          </a:prstGeom>
          <a:noFill/>
        </p:spPr>
        <p:txBody>
          <a:bodyPr vert="horz" rtlCol="0">
            <a:spAutoFit/>
          </a:bodyPr>
          <a:lstStyle/>
          <a:p>
            <a:pPr algn="ctr"/>
            <a:r>
              <a:rPr lang="en-GB" sz="850" b="0" i="0" u="none" baseline="0" dirty="0">
                <a:solidFill>
                  <a:srgbClr val="000000"/>
                </a:solidFill>
                <a:latin typeface="Microsoft Sans Serif" panose="020B0604020202020204" pitchFamily="34" charset="0"/>
              </a:rPr>
              <a:t> </a:t>
            </a:r>
          </a:p>
        </p:txBody>
      </p:sp>
    </p:spTree>
    <p:extLst>
      <p:ext uri="{BB962C8B-B14F-4D97-AF65-F5344CB8AC3E}">
        <p14:creationId xmlns:p14="http://schemas.microsoft.com/office/powerpoint/2010/main" val="361288923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 id="2147483726" r:id="rId12"/>
  </p:sldLayoutIdLst>
  <p:transition spd="slow">
    <p:fade/>
  </p:transition>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9171517"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838200" y="1531938"/>
            <a:ext cx="10515600" cy="464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US" alt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000000"/>
                </a:solidFill>
              </a:defRPr>
            </a:lvl1pPr>
          </a:lstStyle>
          <a:p>
            <a:pPr>
              <a:defRPr/>
            </a:pPr>
            <a:fld id="{24E9FDD6-6F0F-4585-8C08-F7747F472D18}" type="slidenum">
              <a:rPr lang="en-GB" altLang="en-US"/>
              <a:pPr>
                <a:defRPr/>
              </a:pPr>
              <a:t>‹#›</a:t>
            </a:fld>
            <a:endParaRPr lang="en-GB" altLang="en-US" dirty="0"/>
          </a:p>
        </p:txBody>
      </p:sp>
      <p:cxnSp>
        <p:nvCxnSpPr>
          <p:cNvPr id="10" name="Straight Connector 9"/>
          <p:cNvCxnSpPr/>
          <p:nvPr userDrawn="1"/>
        </p:nvCxnSpPr>
        <p:spPr>
          <a:xfrm>
            <a:off x="838200" y="6289675"/>
            <a:ext cx="10515600" cy="0"/>
          </a:xfrm>
          <a:prstGeom prst="line">
            <a:avLst/>
          </a:prstGeom>
          <a:ln>
            <a:solidFill>
              <a:srgbClr val="197776"/>
            </a:solidFill>
          </a:ln>
        </p:spPr>
        <p:style>
          <a:lnRef idx="1">
            <a:schemeClr val="accent1"/>
          </a:lnRef>
          <a:fillRef idx="0">
            <a:schemeClr val="accent1"/>
          </a:fillRef>
          <a:effectRef idx="0">
            <a:schemeClr val="accent1"/>
          </a:effectRef>
          <a:fontRef idx="minor">
            <a:schemeClr val="tx1"/>
          </a:fontRef>
        </p:style>
      </p:cxnSp>
      <p:pic>
        <p:nvPicPr>
          <p:cNvPr id="1030" name="Picture 10"/>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557934" y="611189"/>
            <a:ext cx="757767"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p:cNvCxnSpPr/>
          <p:nvPr userDrawn="1"/>
        </p:nvCxnSpPr>
        <p:spPr>
          <a:xfrm>
            <a:off x="838200" y="1236663"/>
            <a:ext cx="9171517" cy="0"/>
          </a:xfrm>
          <a:prstGeom prst="line">
            <a:avLst/>
          </a:prstGeom>
          <a:ln>
            <a:solidFill>
              <a:srgbClr val="197776"/>
            </a:solidFill>
          </a:ln>
        </p:spPr>
        <p:style>
          <a:lnRef idx="1">
            <a:schemeClr val="accent1"/>
          </a:lnRef>
          <a:fillRef idx="0">
            <a:schemeClr val="accent1"/>
          </a:fillRef>
          <a:effectRef idx="0">
            <a:schemeClr val="accent1"/>
          </a:effectRef>
          <a:fontRef idx="minor">
            <a:schemeClr val="tx1"/>
          </a:fontRef>
        </p:style>
      </p:cxnSp>
      <p:pic>
        <p:nvPicPr>
          <p:cNvPr id="1032" name="Picture 10"/>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1377084" y="757238"/>
            <a:ext cx="64346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5"/>
          <p:cNvPicPr>
            <a:picLocks noChangeAspect="1"/>
          </p:cNvPicPr>
          <p:nvPr userDrawn="1"/>
        </p:nvPicPr>
        <p:blipFill>
          <a:blip r:embed="rId17" cstate="hqprint">
            <a:extLst>
              <a:ext uri="{28A0092B-C50C-407E-A947-70E740481C1C}">
                <a14:useLocalDpi xmlns:a14="http://schemas.microsoft.com/office/drawing/2010/main" val="0"/>
              </a:ext>
            </a:extLst>
          </a:blip>
          <a:srcRect/>
          <a:stretch>
            <a:fillRect/>
          </a:stretch>
        </p:blipFill>
        <p:spPr bwMode="auto">
          <a:xfrm>
            <a:off x="10619317" y="239714"/>
            <a:ext cx="139488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hc" descr=" "/>
          <p:cNvSpPr txBox="1"/>
          <p:nvPr userDrawn="1"/>
        </p:nvSpPr>
        <p:spPr>
          <a:xfrm>
            <a:off x="0" y="0"/>
            <a:ext cx="12192000" cy="223138"/>
          </a:xfrm>
          <a:prstGeom prst="rect">
            <a:avLst/>
          </a:prstGeom>
          <a:noFill/>
        </p:spPr>
        <p:txBody>
          <a:bodyPr vert="horz" rtlCol="0">
            <a:spAutoFit/>
          </a:bodyPr>
          <a:lstStyle/>
          <a:p>
            <a:pPr algn="ctr"/>
            <a:r>
              <a:rPr lang="en-GB" sz="850" b="0" i="0" u="none" baseline="0" dirty="0">
                <a:solidFill>
                  <a:srgbClr val="000000"/>
                </a:solidFill>
                <a:latin typeface="Microsoft Sans Serif" panose="020B0604020202020204" pitchFamily="34" charset="0"/>
              </a:rPr>
              <a:t> </a:t>
            </a:r>
          </a:p>
        </p:txBody>
      </p:sp>
      <p:sp>
        <p:nvSpPr>
          <p:cNvPr id="8" name="fc" descr=" "/>
          <p:cNvSpPr txBox="1"/>
          <p:nvPr userDrawn="1"/>
        </p:nvSpPr>
        <p:spPr>
          <a:xfrm>
            <a:off x="0" y="6537960"/>
            <a:ext cx="12192000" cy="223838"/>
          </a:xfrm>
          <a:prstGeom prst="rect">
            <a:avLst/>
          </a:prstGeom>
          <a:noFill/>
        </p:spPr>
        <p:txBody>
          <a:bodyPr>
            <a:spAutoFit/>
          </a:bodyPr>
          <a:lstStyle/>
          <a:p>
            <a:pPr algn="ctr" eaLnBrk="1" fontAlgn="auto" hangingPunct="1">
              <a:spcBef>
                <a:spcPts val="0"/>
              </a:spcBef>
              <a:spcAft>
                <a:spcPts val="0"/>
              </a:spcAft>
              <a:defRPr/>
            </a:pPr>
            <a:r>
              <a:rPr lang="en-GB" sz="850" b="0" i="0" u="none" baseline="0" dirty="0">
                <a:solidFill>
                  <a:srgbClr val="000000"/>
                </a:solidFill>
                <a:latin typeface="Microsoft Sans Serif" panose="020B0604020202020204" pitchFamily="34" charset="0"/>
                <a:cs typeface="Arial" charset="0"/>
              </a:rPr>
              <a:t> </a:t>
            </a:r>
          </a:p>
        </p:txBody>
      </p:sp>
    </p:spTree>
    <p:extLst>
      <p:ext uri="{BB962C8B-B14F-4D97-AF65-F5344CB8AC3E}">
        <p14:creationId xmlns:p14="http://schemas.microsoft.com/office/powerpoint/2010/main" val="3217498155"/>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Lst>
  <p:hf hdr="0"/>
  <p:txStyles>
    <p:titleStyle>
      <a:lvl1pPr algn="l" rtl="0" eaLnBrk="0" fontAlgn="base" hangingPunct="0">
        <a:lnSpc>
          <a:spcPct val="90000"/>
        </a:lnSpc>
        <a:spcBef>
          <a:spcPct val="0"/>
        </a:spcBef>
        <a:spcAft>
          <a:spcPct val="0"/>
        </a:spcAft>
        <a:defRPr sz="3200" kern="1200">
          <a:solidFill>
            <a:schemeClr val="tx1"/>
          </a:solidFill>
          <a:latin typeface="+mj-lt"/>
          <a:ea typeface="+mj-ea"/>
          <a:cs typeface="+mj-cs"/>
        </a:defRPr>
      </a:lvl1pPr>
      <a:lvl2pPr algn="l" rtl="0" eaLnBrk="0" fontAlgn="base" hangingPunct="0">
        <a:lnSpc>
          <a:spcPct val="90000"/>
        </a:lnSpc>
        <a:spcBef>
          <a:spcPct val="0"/>
        </a:spcBef>
        <a:spcAft>
          <a:spcPct val="0"/>
        </a:spcAft>
        <a:defRPr sz="3200">
          <a:solidFill>
            <a:schemeClr val="tx1"/>
          </a:solidFill>
          <a:latin typeface="Calibri Light" pitchFamily="34" charset="0"/>
        </a:defRPr>
      </a:lvl2pPr>
      <a:lvl3pPr algn="l" rtl="0" eaLnBrk="0" fontAlgn="base" hangingPunct="0">
        <a:lnSpc>
          <a:spcPct val="90000"/>
        </a:lnSpc>
        <a:spcBef>
          <a:spcPct val="0"/>
        </a:spcBef>
        <a:spcAft>
          <a:spcPct val="0"/>
        </a:spcAft>
        <a:defRPr sz="3200">
          <a:solidFill>
            <a:schemeClr val="tx1"/>
          </a:solidFill>
          <a:latin typeface="Calibri Light" pitchFamily="34" charset="0"/>
        </a:defRPr>
      </a:lvl3pPr>
      <a:lvl4pPr algn="l" rtl="0" eaLnBrk="0" fontAlgn="base" hangingPunct="0">
        <a:lnSpc>
          <a:spcPct val="90000"/>
        </a:lnSpc>
        <a:spcBef>
          <a:spcPct val="0"/>
        </a:spcBef>
        <a:spcAft>
          <a:spcPct val="0"/>
        </a:spcAft>
        <a:defRPr sz="3200">
          <a:solidFill>
            <a:schemeClr val="tx1"/>
          </a:solidFill>
          <a:latin typeface="Calibri Light" pitchFamily="34" charset="0"/>
        </a:defRPr>
      </a:lvl4pPr>
      <a:lvl5pPr algn="l" rtl="0" eaLnBrk="0" fontAlgn="base" hangingPunct="0">
        <a:lnSpc>
          <a:spcPct val="90000"/>
        </a:lnSpc>
        <a:spcBef>
          <a:spcPct val="0"/>
        </a:spcBef>
        <a:spcAft>
          <a:spcPct val="0"/>
        </a:spcAft>
        <a:defRPr sz="3200">
          <a:solidFill>
            <a:schemeClr val="tx1"/>
          </a:solidFill>
          <a:latin typeface="Calibri Light" pitchFamily="34" charset="0"/>
        </a:defRPr>
      </a:lvl5pPr>
      <a:lvl6pPr marL="457200" algn="l" rtl="0" fontAlgn="base">
        <a:lnSpc>
          <a:spcPct val="90000"/>
        </a:lnSpc>
        <a:spcBef>
          <a:spcPct val="0"/>
        </a:spcBef>
        <a:spcAft>
          <a:spcPct val="0"/>
        </a:spcAft>
        <a:defRPr sz="3200">
          <a:solidFill>
            <a:schemeClr val="tx1"/>
          </a:solidFill>
          <a:latin typeface="Calibri Light" pitchFamily="34" charset="0"/>
        </a:defRPr>
      </a:lvl6pPr>
      <a:lvl7pPr marL="914400" algn="l" rtl="0" fontAlgn="base">
        <a:lnSpc>
          <a:spcPct val="90000"/>
        </a:lnSpc>
        <a:spcBef>
          <a:spcPct val="0"/>
        </a:spcBef>
        <a:spcAft>
          <a:spcPct val="0"/>
        </a:spcAft>
        <a:defRPr sz="3200">
          <a:solidFill>
            <a:schemeClr val="tx1"/>
          </a:solidFill>
          <a:latin typeface="Calibri Light" pitchFamily="34" charset="0"/>
        </a:defRPr>
      </a:lvl7pPr>
      <a:lvl8pPr marL="1371600" algn="l" rtl="0" fontAlgn="base">
        <a:lnSpc>
          <a:spcPct val="90000"/>
        </a:lnSpc>
        <a:spcBef>
          <a:spcPct val="0"/>
        </a:spcBef>
        <a:spcAft>
          <a:spcPct val="0"/>
        </a:spcAft>
        <a:defRPr sz="3200">
          <a:solidFill>
            <a:schemeClr val="tx1"/>
          </a:solidFill>
          <a:latin typeface="Calibri Light" pitchFamily="34" charset="0"/>
        </a:defRPr>
      </a:lvl8pPr>
      <a:lvl9pPr marL="1828800" algn="l" rtl="0" fontAlgn="base">
        <a:lnSpc>
          <a:spcPct val="90000"/>
        </a:lnSpc>
        <a:spcBef>
          <a:spcPct val="0"/>
        </a:spcBef>
        <a:spcAft>
          <a:spcPct val="0"/>
        </a:spcAft>
        <a:defRPr sz="32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10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ustomXml" Target="../ink/ink11.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customXml" Target="../ink/ink12.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customXml" Target="../ink/ink13.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customXml" Target="../ink/ink14.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customXml" Target="../ink/ink15.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customXml" Target="../ink/ink16.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customXml" Target="../ink/ink17.xm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mailto:info@idas.org.uk" TargetMode="Externa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hyperlink" Target="http://www.idas.org.uk/contact/make-a-referral/" TargetMode="External"/><Relationship Id="rId2" Type="http://schemas.openxmlformats.org/officeDocument/2006/relationships/hyperlink" Target="mailto:isva@idas.org.uk" TargetMode="Externa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8" Type="http://schemas.openxmlformats.org/officeDocument/2006/relationships/image" Target="../media/image50.png"/><Relationship Id="rId3" Type="http://schemas.openxmlformats.org/officeDocument/2006/relationships/image" Target="../media/image8.png"/><Relationship Id="rId7" Type="http://schemas.openxmlformats.org/officeDocument/2006/relationships/customXml" Target="../ink/ink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customXml" Target="../ink/ink2.xml"/><Relationship Id="rId5" Type="http://schemas.openxmlformats.org/officeDocument/2006/relationships/image" Target="../media/image4.png"/><Relationship Id="rId4" Type="http://schemas.openxmlformats.org/officeDocument/2006/relationships/customXml" Target="../ink/ink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customXml" Target="../ink/ink8.xml"/><Relationship Id="rId3" Type="http://schemas.openxmlformats.org/officeDocument/2006/relationships/image" Target="../media/image9.png"/><Relationship Id="rId7" Type="http://schemas.openxmlformats.org/officeDocument/2006/relationships/image" Target="../media/image80.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customXml" Target="../ink/ink7.xml"/><Relationship Id="rId5" Type="http://schemas.openxmlformats.org/officeDocument/2006/relationships/image" Target="../media/image7.png"/><Relationship Id="rId4" Type="http://schemas.openxmlformats.org/officeDocument/2006/relationships/customXml" Target="../ink/ink6.xml"/></Relationships>
</file>

<file path=ppt/slides/_rels/slide8.xml.rels><?xml version="1.0" encoding="UTF-8" standalone="yes"?>
<Relationships xmlns="http://schemas.openxmlformats.org/package/2006/relationships"><Relationship Id="rId3" Type="http://schemas.openxmlformats.org/officeDocument/2006/relationships/customXml" Target="../ink/ink9.xm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customXml" Target="../ink/ink10.xm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28377"/>
            <a:ext cx="10363200" cy="4662080"/>
          </a:xfrm>
        </p:spPr>
        <p:txBody>
          <a:bodyPr>
            <a:normAutofit/>
          </a:bodyPr>
          <a:lstStyle/>
          <a:p>
            <a:r>
              <a:rPr lang="en-GB" sz="3200" b="1" dirty="0"/>
              <a:t>Public Accountability Meeting </a:t>
            </a:r>
            <a:br>
              <a:rPr lang="en-GB" sz="3200" b="1" dirty="0"/>
            </a:br>
            <a:br>
              <a:rPr lang="en-GB" sz="3200" b="1" dirty="0"/>
            </a:br>
            <a:r>
              <a:rPr lang="en-GB" sz="3200" b="1" dirty="0"/>
              <a:t> </a:t>
            </a:r>
            <a:br>
              <a:rPr lang="en-GB" sz="3200" b="1" dirty="0"/>
            </a:br>
            <a:br>
              <a:rPr lang="en-GB" sz="3200" b="1" dirty="0"/>
            </a:br>
            <a:r>
              <a:rPr lang="en-GB" sz="3200" b="1" dirty="0"/>
              <a:t>23</a:t>
            </a:r>
            <a:r>
              <a:rPr lang="en-GB" sz="3200" b="1" baseline="30000" dirty="0"/>
              <a:t>rd</a:t>
            </a:r>
            <a:r>
              <a:rPr lang="en-GB" sz="3200" b="1" dirty="0"/>
              <a:t> March 2021</a:t>
            </a:r>
          </a:p>
        </p:txBody>
      </p:sp>
      <p:sp>
        <p:nvSpPr>
          <p:cNvPr id="3" name="Subtitle 2"/>
          <p:cNvSpPr>
            <a:spLocks noGrp="1"/>
          </p:cNvSpPr>
          <p:nvPr>
            <p:ph type="subTitle" idx="1"/>
          </p:nvPr>
        </p:nvSpPr>
        <p:spPr>
          <a:xfrm>
            <a:off x="546538" y="3842024"/>
            <a:ext cx="11161985" cy="677725"/>
          </a:xfrm>
        </p:spPr>
        <p:txBody>
          <a:bodyPr>
            <a:normAutofit fontScale="25000" lnSpcReduction="20000"/>
          </a:bodyPr>
          <a:lstStyle/>
          <a:p>
            <a:r>
              <a:rPr lang="en-GB" sz="12800" b="1" dirty="0">
                <a:latin typeface="+mj-lt"/>
              </a:rPr>
              <a:t>Rape and Serious Sexual Offences</a:t>
            </a:r>
          </a:p>
          <a:p>
            <a:r>
              <a:rPr lang="en-GB" sz="4400" dirty="0"/>
              <a:t> </a:t>
            </a:r>
          </a:p>
          <a:p>
            <a:pPr algn="l"/>
            <a:endParaRPr lang="en-GB" dirty="0"/>
          </a:p>
        </p:txBody>
      </p:sp>
      <p:sp>
        <p:nvSpPr>
          <p:cNvPr id="4" name="Slide Number Placeholder 3"/>
          <p:cNvSpPr>
            <a:spLocks noGrp="1"/>
          </p:cNvSpPr>
          <p:nvPr>
            <p:ph type="sldNum" sz="quarter" idx="12"/>
          </p:nvPr>
        </p:nvSpPr>
        <p:spPr/>
        <p:txBody>
          <a:bodyPr/>
          <a:lstStyle/>
          <a:p>
            <a:pPr>
              <a:defRPr/>
            </a:pPr>
            <a:fld id="{7DBA13EF-4600-4114-AA31-11F6E773A757}" type="slidenum">
              <a:rPr lang="en-US" altLang="en-US" smtClean="0"/>
              <a:pPr>
                <a:defRPr/>
              </a:pPr>
              <a:t>1</a:t>
            </a:fld>
            <a:endParaRPr lang="en-US" altLang="en-US" dirty="0"/>
          </a:p>
        </p:txBody>
      </p:sp>
    </p:spTree>
    <p:extLst>
      <p:ext uri="{BB962C8B-B14F-4D97-AF65-F5344CB8AC3E}">
        <p14:creationId xmlns:p14="http://schemas.microsoft.com/office/powerpoint/2010/main" val="2773605315"/>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br>
              <a:rPr lang="en-GB" sz="3200" b="1" u="sng" dirty="0"/>
            </a:br>
            <a:r>
              <a:rPr lang="en-GB" sz="3200" dirty="0"/>
              <a:t>Investigative Challenges</a:t>
            </a:r>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10</a:t>
            </a:fld>
            <a:endParaRPr lang="en-US" alt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146E13F4-24B4-4C21-8FC4-1EE04D0E4EBD}"/>
                  </a:ext>
                </a:extLst>
              </p14:cNvPr>
              <p14:cNvContentPartPr/>
              <p14:nvPr/>
            </p14:nvContentPartPr>
            <p14:xfrm>
              <a:off x="4610100" y="3251200"/>
              <a:ext cx="360" cy="360"/>
            </p14:xfrm>
          </p:contentPart>
        </mc:Choice>
        <mc:Fallback xmlns="">
          <p:pic>
            <p:nvPicPr>
              <p:cNvPr id="5" name="Ink 4">
                <a:extLst>
                  <a:ext uri="{FF2B5EF4-FFF2-40B4-BE49-F238E27FC236}">
                    <a16:creationId xmlns:a16="http://schemas.microsoft.com/office/drawing/2014/main" id="{146E13F4-24B4-4C21-8FC4-1EE04D0E4EBD}"/>
                  </a:ext>
                </a:extLst>
              </p:cNvPr>
              <p:cNvPicPr/>
              <p:nvPr/>
            </p:nvPicPr>
            <p:blipFill>
              <a:blip r:embed="rId4"/>
              <a:stretch>
                <a:fillRect/>
              </a:stretch>
            </p:blipFill>
            <p:spPr>
              <a:xfrm>
                <a:off x="4601100" y="3242200"/>
                <a:ext cx="18000" cy="18000"/>
              </a:xfrm>
              <a:prstGeom prst="rect">
                <a:avLst/>
              </a:prstGeom>
            </p:spPr>
          </p:pic>
        </mc:Fallback>
      </mc:AlternateContent>
      <p:sp>
        <p:nvSpPr>
          <p:cNvPr id="6" name="Content Placeholder 5">
            <a:extLst>
              <a:ext uri="{FF2B5EF4-FFF2-40B4-BE49-F238E27FC236}">
                <a16:creationId xmlns:a16="http://schemas.microsoft.com/office/drawing/2014/main" id="{FA6A29A1-8DD6-4252-9C1A-809D0079F2D1}"/>
              </a:ext>
            </a:extLst>
          </p:cNvPr>
          <p:cNvSpPr>
            <a:spLocks noGrp="1"/>
          </p:cNvSpPr>
          <p:nvPr>
            <p:ph idx="1"/>
          </p:nvPr>
        </p:nvSpPr>
        <p:spPr/>
        <p:txBody>
          <a:bodyPr>
            <a:normAutofit/>
          </a:bodyPr>
          <a:lstStyle/>
          <a:p>
            <a:pPr>
              <a:lnSpc>
                <a:spcPct val="150000"/>
              </a:lnSpc>
            </a:pPr>
            <a:r>
              <a:rPr lang="en-GB" dirty="0"/>
              <a:t>Recovery of early evidence</a:t>
            </a:r>
          </a:p>
          <a:p>
            <a:pPr>
              <a:lnSpc>
                <a:spcPct val="150000"/>
              </a:lnSpc>
            </a:pPr>
            <a:r>
              <a:rPr lang="en-GB" dirty="0"/>
              <a:t>Digital Enquiries </a:t>
            </a:r>
          </a:p>
          <a:p>
            <a:pPr>
              <a:lnSpc>
                <a:spcPct val="150000"/>
              </a:lnSpc>
            </a:pPr>
            <a:r>
              <a:rPr lang="en-GB" dirty="0"/>
              <a:t>Witnesses </a:t>
            </a:r>
          </a:p>
          <a:p>
            <a:pPr>
              <a:lnSpc>
                <a:spcPct val="150000"/>
              </a:lnSpc>
            </a:pPr>
            <a:r>
              <a:rPr lang="en-GB" dirty="0"/>
              <a:t>Third party material </a:t>
            </a:r>
          </a:p>
          <a:p>
            <a:pPr>
              <a:lnSpc>
                <a:spcPct val="150000"/>
              </a:lnSpc>
            </a:pPr>
            <a:r>
              <a:rPr lang="en-GB" dirty="0"/>
              <a:t>Myths and perceptions</a:t>
            </a:r>
          </a:p>
        </p:txBody>
      </p:sp>
    </p:spTree>
    <p:extLst>
      <p:ext uri="{BB962C8B-B14F-4D97-AF65-F5344CB8AC3E}">
        <p14:creationId xmlns:p14="http://schemas.microsoft.com/office/powerpoint/2010/main" val="2291998138"/>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br>
              <a:rPr lang="en-GB" sz="3200" b="1" u="sng" dirty="0"/>
            </a:br>
            <a:r>
              <a:rPr lang="en-GB" altLang="en-US" sz="3200" dirty="0"/>
              <a:t>Current work and looking ahead</a:t>
            </a:r>
            <a:endParaRPr lang="en-GB" sz="3200" b="1" u="sng" dirty="0"/>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11</a:t>
            </a:fld>
            <a:endParaRPr lang="en-US" alt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146E13F4-24B4-4C21-8FC4-1EE04D0E4EBD}"/>
                  </a:ext>
                </a:extLst>
              </p14:cNvPr>
              <p14:cNvContentPartPr/>
              <p14:nvPr/>
            </p14:nvContentPartPr>
            <p14:xfrm>
              <a:off x="4610100" y="3251200"/>
              <a:ext cx="360" cy="360"/>
            </p14:xfrm>
          </p:contentPart>
        </mc:Choice>
        <mc:Fallback xmlns="">
          <p:pic>
            <p:nvPicPr>
              <p:cNvPr id="5" name="Ink 4">
                <a:extLst>
                  <a:ext uri="{FF2B5EF4-FFF2-40B4-BE49-F238E27FC236}">
                    <a16:creationId xmlns:a16="http://schemas.microsoft.com/office/drawing/2014/main" id="{146E13F4-24B4-4C21-8FC4-1EE04D0E4EBD}"/>
                  </a:ext>
                </a:extLst>
              </p:cNvPr>
              <p:cNvPicPr/>
              <p:nvPr/>
            </p:nvPicPr>
            <p:blipFill>
              <a:blip r:embed="rId4"/>
              <a:stretch>
                <a:fillRect/>
              </a:stretch>
            </p:blipFill>
            <p:spPr>
              <a:xfrm>
                <a:off x="4601100" y="3242200"/>
                <a:ext cx="18000" cy="18000"/>
              </a:xfrm>
              <a:prstGeom prst="rect">
                <a:avLst/>
              </a:prstGeom>
            </p:spPr>
          </p:pic>
        </mc:Fallback>
      </mc:AlternateContent>
      <p:sp>
        <p:nvSpPr>
          <p:cNvPr id="6" name="Content Placeholder 5">
            <a:extLst>
              <a:ext uri="{FF2B5EF4-FFF2-40B4-BE49-F238E27FC236}">
                <a16:creationId xmlns:a16="http://schemas.microsoft.com/office/drawing/2014/main" id="{FA6A29A1-8DD6-4252-9C1A-809D0079F2D1}"/>
              </a:ext>
            </a:extLst>
          </p:cNvPr>
          <p:cNvSpPr>
            <a:spLocks noGrp="1"/>
          </p:cNvSpPr>
          <p:nvPr>
            <p:ph idx="1"/>
          </p:nvPr>
        </p:nvSpPr>
        <p:spPr/>
        <p:txBody>
          <a:bodyPr>
            <a:normAutofit lnSpcReduction="10000"/>
          </a:bodyPr>
          <a:lstStyle/>
          <a:p>
            <a:r>
              <a:rPr lang="en-GB" sz="2000" dirty="0"/>
              <a:t>RASSO  gatekeeper</a:t>
            </a:r>
          </a:p>
          <a:p>
            <a:r>
              <a:rPr lang="en-GB" sz="2000" dirty="0"/>
              <a:t>RASSO action plan</a:t>
            </a:r>
          </a:p>
          <a:p>
            <a:r>
              <a:rPr lang="en-GB" sz="2000" dirty="0"/>
              <a:t>RASSO working group for NYP</a:t>
            </a:r>
          </a:p>
          <a:p>
            <a:r>
              <a:rPr lang="en-GB" sz="2000" dirty="0"/>
              <a:t>Training to front line officers</a:t>
            </a:r>
          </a:p>
          <a:p>
            <a:r>
              <a:rPr lang="en-GB" sz="2000" dirty="0"/>
              <a:t>Training to student officers</a:t>
            </a:r>
          </a:p>
          <a:p>
            <a:r>
              <a:rPr lang="en-GB" sz="2000" dirty="0"/>
              <a:t>Developing Detective numbers</a:t>
            </a:r>
          </a:p>
          <a:p>
            <a:r>
              <a:rPr lang="en-GB" sz="2000" dirty="0"/>
              <a:t>Specialist courses for investigators</a:t>
            </a:r>
          </a:p>
          <a:p>
            <a:r>
              <a:rPr lang="en-GB" sz="2000" dirty="0"/>
              <a:t>Rape Scrutiny panel</a:t>
            </a:r>
          </a:p>
          <a:p>
            <a:r>
              <a:rPr lang="en-GB" sz="2000" dirty="0"/>
              <a:t>Peer Reviews </a:t>
            </a:r>
          </a:p>
          <a:p>
            <a:r>
              <a:rPr lang="en-GB" sz="2000" dirty="0"/>
              <a:t>Investigation advice and support page on the Source</a:t>
            </a:r>
          </a:p>
          <a:p>
            <a:r>
              <a:rPr lang="en-GB" sz="2000" dirty="0"/>
              <a:t>Sect 28 provision for video evidence</a:t>
            </a:r>
          </a:p>
          <a:p>
            <a:pPr marL="0" indent="0">
              <a:buNone/>
            </a:pPr>
            <a:endParaRPr lang="en-GB" sz="2000" dirty="0"/>
          </a:p>
          <a:p>
            <a:endParaRPr lang="en-GB" dirty="0"/>
          </a:p>
        </p:txBody>
      </p:sp>
    </p:spTree>
    <p:extLst>
      <p:ext uri="{BB962C8B-B14F-4D97-AF65-F5344CB8AC3E}">
        <p14:creationId xmlns:p14="http://schemas.microsoft.com/office/powerpoint/2010/main" val="3914582701"/>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9727"/>
            <a:ext cx="10515600" cy="981073"/>
          </a:xfrm>
        </p:spPr>
        <p:txBody>
          <a:bodyPr>
            <a:normAutofit/>
          </a:bodyPr>
          <a:lstStyle/>
          <a:p>
            <a:pPr algn="ctr"/>
            <a:r>
              <a:rPr lang="en-GB" sz="3200" b="1" u="sng" dirty="0"/>
              <a:t>Rape and Serious Sexual Offences</a:t>
            </a:r>
            <a:br>
              <a:rPr lang="en-GB" sz="3200" b="1" u="sng" dirty="0"/>
            </a:br>
            <a:endParaRPr lang="en-GB" sz="3200" b="1" u="sng" dirty="0"/>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12</a:t>
            </a:fld>
            <a:endParaRPr lang="en-US" alt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146E13F4-24B4-4C21-8FC4-1EE04D0E4EBD}"/>
                  </a:ext>
                </a:extLst>
              </p14:cNvPr>
              <p14:cNvContentPartPr/>
              <p14:nvPr/>
            </p14:nvContentPartPr>
            <p14:xfrm>
              <a:off x="4610100" y="3251200"/>
              <a:ext cx="360" cy="360"/>
            </p14:xfrm>
          </p:contentPart>
        </mc:Choice>
        <mc:Fallback xmlns="">
          <p:pic>
            <p:nvPicPr>
              <p:cNvPr id="5" name="Ink 4">
                <a:extLst>
                  <a:ext uri="{FF2B5EF4-FFF2-40B4-BE49-F238E27FC236}">
                    <a16:creationId xmlns:a16="http://schemas.microsoft.com/office/drawing/2014/main" id="{146E13F4-24B4-4C21-8FC4-1EE04D0E4EBD}"/>
                  </a:ext>
                </a:extLst>
              </p:cNvPr>
              <p:cNvPicPr/>
              <p:nvPr/>
            </p:nvPicPr>
            <p:blipFill>
              <a:blip r:embed="rId4"/>
              <a:stretch>
                <a:fillRect/>
              </a:stretch>
            </p:blipFill>
            <p:spPr>
              <a:xfrm>
                <a:off x="4601100" y="3242200"/>
                <a:ext cx="18000" cy="18000"/>
              </a:xfrm>
              <a:prstGeom prst="rect">
                <a:avLst/>
              </a:prstGeom>
            </p:spPr>
          </p:pic>
        </mc:Fallback>
      </mc:AlternateContent>
      <p:graphicFrame>
        <p:nvGraphicFramePr>
          <p:cNvPr id="10" name="Table 9">
            <a:extLst>
              <a:ext uri="{FF2B5EF4-FFF2-40B4-BE49-F238E27FC236}">
                <a16:creationId xmlns:a16="http://schemas.microsoft.com/office/drawing/2014/main" id="{AEF1668A-7BA3-4454-9C90-6B2030740EE9}"/>
              </a:ext>
            </a:extLst>
          </p:cNvPr>
          <p:cNvGraphicFramePr>
            <a:graphicFrameLocks noGrp="1"/>
          </p:cNvGraphicFramePr>
          <p:nvPr>
            <p:extLst>
              <p:ext uri="{D42A27DB-BD31-4B8C-83A1-F6EECF244321}">
                <p14:modId xmlns:p14="http://schemas.microsoft.com/office/powerpoint/2010/main" val="1145694170"/>
              </p:ext>
            </p:extLst>
          </p:nvPr>
        </p:nvGraphicFramePr>
        <p:xfrm>
          <a:off x="924840" y="1144440"/>
          <a:ext cx="7928440" cy="1492523"/>
        </p:xfrm>
        <a:graphic>
          <a:graphicData uri="http://schemas.openxmlformats.org/drawingml/2006/table">
            <a:tbl>
              <a:tblPr firstRow="1" firstCol="1" bandRow="1">
                <a:tableStyleId>{5C22544A-7EE6-4342-B048-85BDC9FD1C3A}</a:tableStyleId>
              </a:tblPr>
              <a:tblGrid>
                <a:gridCol w="1982110">
                  <a:extLst>
                    <a:ext uri="{9D8B030D-6E8A-4147-A177-3AD203B41FA5}">
                      <a16:colId xmlns:a16="http://schemas.microsoft.com/office/drawing/2014/main" val="3232430481"/>
                    </a:ext>
                  </a:extLst>
                </a:gridCol>
                <a:gridCol w="1982110">
                  <a:extLst>
                    <a:ext uri="{9D8B030D-6E8A-4147-A177-3AD203B41FA5}">
                      <a16:colId xmlns:a16="http://schemas.microsoft.com/office/drawing/2014/main" val="1090165853"/>
                    </a:ext>
                  </a:extLst>
                </a:gridCol>
                <a:gridCol w="1982110">
                  <a:extLst>
                    <a:ext uri="{9D8B030D-6E8A-4147-A177-3AD203B41FA5}">
                      <a16:colId xmlns:a16="http://schemas.microsoft.com/office/drawing/2014/main" val="1117718203"/>
                    </a:ext>
                  </a:extLst>
                </a:gridCol>
                <a:gridCol w="1982110">
                  <a:extLst>
                    <a:ext uri="{9D8B030D-6E8A-4147-A177-3AD203B41FA5}">
                      <a16:colId xmlns:a16="http://schemas.microsoft.com/office/drawing/2014/main" val="1153906649"/>
                    </a:ext>
                  </a:extLst>
                </a:gridCol>
              </a:tblGrid>
              <a:tr h="232702">
                <a:tc>
                  <a:txBody>
                    <a:bodyPr/>
                    <a:lstStyle/>
                    <a:p>
                      <a:pPr>
                        <a:lnSpc>
                          <a:spcPct val="107000"/>
                        </a:lnSpc>
                        <a:spcAft>
                          <a:spcPts val="80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2019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2020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 Diff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17111563"/>
                  </a:ext>
                </a:extLst>
              </a:tr>
              <a:tr h="342373">
                <a:tc>
                  <a:txBody>
                    <a:bodyPr/>
                    <a:lstStyle/>
                    <a:p>
                      <a:pPr>
                        <a:lnSpc>
                          <a:spcPct val="107000"/>
                        </a:lnSpc>
                        <a:spcAft>
                          <a:spcPts val="800"/>
                        </a:spcAft>
                      </a:pPr>
                      <a:r>
                        <a:rPr lang="en-GB" sz="1100" dirty="0">
                          <a:effectLst/>
                        </a:rPr>
                        <a:t>New Referrals to Gatekeeper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195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238</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22%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5043006"/>
                  </a:ext>
                </a:extLst>
              </a:tr>
              <a:tr h="342373">
                <a:tc>
                  <a:txBody>
                    <a:bodyPr/>
                    <a:lstStyle/>
                    <a:p>
                      <a:pPr>
                        <a:lnSpc>
                          <a:spcPct val="107000"/>
                        </a:lnSpc>
                        <a:spcAft>
                          <a:spcPts val="800"/>
                        </a:spcAft>
                      </a:pPr>
                      <a:r>
                        <a:rPr lang="en-GB" sz="1100">
                          <a:effectLst/>
                        </a:rPr>
                        <a:t>New cases referred to CPS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171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186</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8258681"/>
                  </a:ext>
                </a:extLst>
              </a:tr>
              <a:tr h="232702">
                <a:tc>
                  <a:txBody>
                    <a:bodyPr/>
                    <a:lstStyle/>
                    <a:p>
                      <a:pPr>
                        <a:lnSpc>
                          <a:spcPct val="107000"/>
                        </a:lnSpc>
                        <a:spcAft>
                          <a:spcPts val="800"/>
                        </a:spcAft>
                      </a:pPr>
                      <a:r>
                        <a:rPr lang="en-GB" sz="1100">
                          <a:effectLst/>
                        </a:rPr>
                        <a:t>CPS outcome advices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157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195</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24%</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3329681"/>
                  </a:ext>
                </a:extLst>
              </a:tr>
              <a:tr h="342373">
                <a:tc>
                  <a:txBody>
                    <a:bodyPr/>
                    <a:lstStyle/>
                    <a:p>
                      <a:pPr>
                        <a:lnSpc>
                          <a:spcPct val="107000"/>
                        </a:lnSpc>
                        <a:spcAft>
                          <a:spcPts val="800"/>
                        </a:spcAft>
                      </a:pPr>
                      <a:r>
                        <a:rPr lang="en-GB" sz="1100" dirty="0">
                          <a:effectLst/>
                        </a:rPr>
                        <a:t>CPS positive outcomes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101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134</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32%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5241102"/>
                  </a:ext>
                </a:extLst>
              </a:tr>
            </a:tbl>
          </a:graphicData>
        </a:graphic>
      </p:graphicFrame>
      <p:graphicFrame>
        <p:nvGraphicFramePr>
          <p:cNvPr id="11" name="Table 10">
            <a:extLst>
              <a:ext uri="{FF2B5EF4-FFF2-40B4-BE49-F238E27FC236}">
                <a16:creationId xmlns:a16="http://schemas.microsoft.com/office/drawing/2014/main" id="{62B458A0-4A52-4BF7-B23B-6A88F6FCFBE2}"/>
              </a:ext>
            </a:extLst>
          </p:cNvPr>
          <p:cNvGraphicFramePr>
            <a:graphicFrameLocks noGrp="1"/>
          </p:cNvGraphicFramePr>
          <p:nvPr>
            <p:extLst>
              <p:ext uri="{D42A27DB-BD31-4B8C-83A1-F6EECF244321}">
                <p14:modId xmlns:p14="http://schemas.microsoft.com/office/powerpoint/2010/main" val="3624690926"/>
              </p:ext>
            </p:extLst>
          </p:nvPr>
        </p:nvGraphicFramePr>
        <p:xfrm>
          <a:off x="924840" y="2944083"/>
          <a:ext cx="7928440" cy="1492523"/>
        </p:xfrm>
        <a:graphic>
          <a:graphicData uri="http://schemas.openxmlformats.org/drawingml/2006/table">
            <a:tbl>
              <a:tblPr firstRow="1" firstCol="1" bandRow="1">
                <a:tableStyleId>{5C22544A-7EE6-4342-B048-85BDC9FD1C3A}</a:tableStyleId>
              </a:tblPr>
              <a:tblGrid>
                <a:gridCol w="1982110">
                  <a:extLst>
                    <a:ext uri="{9D8B030D-6E8A-4147-A177-3AD203B41FA5}">
                      <a16:colId xmlns:a16="http://schemas.microsoft.com/office/drawing/2014/main" val="1286469667"/>
                    </a:ext>
                  </a:extLst>
                </a:gridCol>
                <a:gridCol w="1982110">
                  <a:extLst>
                    <a:ext uri="{9D8B030D-6E8A-4147-A177-3AD203B41FA5}">
                      <a16:colId xmlns:a16="http://schemas.microsoft.com/office/drawing/2014/main" val="1554354214"/>
                    </a:ext>
                  </a:extLst>
                </a:gridCol>
                <a:gridCol w="1982110">
                  <a:extLst>
                    <a:ext uri="{9D8B030D-6E8A-4147-A177-3AD203B41FA5}">
                      <a16:colId xmlns:a16="http://schemas.microsoft.com/office/drawing/2014/main" val="265139307"/>
                    </a:ext>
                  </a:extLst>
                </a:gridCol>
                <a:gridCol w="1982110">
                  <a:extLst>
                    <a:ext uri="{9D8B030D-6E8A-4147-A177-3AD203B41FA5}">
                      <a16:colId xmlns:a16="http://schemas.microsoft.com/office/drawing/2014/main" val="1522127187"/>
                    </a:ext>
                  </a:extLst>
                </a:gridCol>
              </a:tblGrid>
              <a:tr h="183382">
                <a:tc>
                  <a:txBody>
                    <a:bodyPr/>
                    <a:lstStyle/>
                    <a:p>
                      <a:pPr>
                        <a:lnSpc>
                          <a:spcPct val="107000"/>
                        </a:lnSpc>
                        <a:spcAft>
                          <a:spcPts val="80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2019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2020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 Diff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5897634"/>
                  </a:ext>
                </a:extLst>
              </a:tr>
              <a:tr h="375253">
                <a:tc>
                  <a:txBody>
                    <a:bodyPr/>
                    <a:lstStyle/>
                    <a:p>
                      <a:pPr>
                        <a:lnSpc>
                          <a:spcPct val="107000"/>
                        </a:lnSpc>
                        <a:spcAft>
                          <a:spcPts val="800"/>
                        </a:spcAft>
                      </a:pPr>
                      <a:r>
                        <a:rPr lang="en-GB" sz="1100">
                          <a:effectLst/>
                        </a:rPr>
                        <a:t>New Referrals to Gatekeeper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157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163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4%</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77237018"/>
                  </a:ext>
                </a:extLst>
              </a:tr>
              <a:tr h="375253">
                <a:tc>
                  <a:txBody>
                    <a:bodyPr/>
                    <a:lstStyle/>
                    <a:p>
                      <a:pPr>
                        <a:lnSpc>
                          <a:spcPct val="107000"/>
                        </a:lnSpc>
                        <a:spcAft>
                          <a:spcPts val="800"/>
                        </a:spcAft>
                      </a:pPr>
                      <a:r>
                        <a:rPr lang="en-GB" sz="1100">
                          <a:effectLst/>
                        </a:rPr>
                        <a:t>New cases referred to CPS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139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126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9145287"/>
                  </a:ext>
                </a:extLst>
              </a:tr>
              <a:tr h="183382">
                <a:tc>
                  <a:txBody>
                    <a:bodyPr/>
                    <a:lstStyle/>
                    <a:p>
                      <a:pPr>
                        <a:lnSpc>
                          <a:spcPct val="107000"/>
                        </a:lnSpc>
                        <a:spcAft>
                          <a:spcPts val="800"/>
                        </a:spcAft>
                      </a:pPr>
                      <a:r>
                        <a:rPr lang="en-GB" sz="1100">
                          <a:effectLst/>
                        </a:rPr>
                        <a:t>CPS outcome advices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135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131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5595071"/>
                  </a:ext>
                </a:extLst>
              </a:tr>
              <a:tr h="375253">
                <a:tc>
                  <a:txBody>
                    <a:bodyPr/>
                    <a:lstStyle/>
                    <a:p>
                      <a:pPr>
                        <a:lnSpc>
                          <a:spcPct val="107000"/>
                        </a:lnSpc>
                        <a:spcAft>
                          <a:spcPts val="800"/>
                        </a:spcAft>
                      </a:pPr>
                      <a:r>
                        <a:rPr lang="en-GB" sz="1100">
                          <a:effectLst/>
                        </a:rPr>
                        <a:t>CPS positive outcomes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82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79</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4%</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9550114"/>
                  </a:ext>
                </a:extLst>
              </a:tr>
            </a:tbl>
          </a:graphicData>
        </a:graphic>
      </p:graphicFrame>
      <p:graphicFrame>
        <p:nvGraphicFramePr>
          <p:cNvPr id="15" name="Table 14">
            <a:extLst>
              <a:ext uri="{FF2B5EF4-FFF2-40B4-BE49-F238E27FC236}">
                <a16:creationId xmlns:a16="http://schemas.microsoft.com/office/drawing/2014/main" id="{FB796F9E-99EB-4526-B07E-05C6EEAED900}"/>
              </a:ext>
            </a:extLst>
          </p:cNvPr>
          <p:cNvGraphicFramePr>
            <a:graphicFrameLocks noGrp="1"/>
          </p:cNvGraphicFramePr>
          <p:nvPr>
            <p:extLst>
              <p:ext uri="{D42A27DB-BD31-4B8C-83A1-F6EECF244321}">
                <p14:modId xmlns:p14="http://schemas.microsoft.com/office/powerpoint/2010/main" val="1894204192"/>
              </p:ext>
            </p:extLst>
          </p:nvPr>
        </p:nvGraphicFramePr>
        <p:xfrm>
          <a:off x="924840" y="4668349"/>
          <a:ext cx="7928440" cy="1283199"/>
        </p:xfrm>
        <a:graphic>
          <a:graphicData uri="http://schemas.openxmlformats.org/drawingml/2006/table">
            <a:tbl>
              <a:tblPr firstRow="1" firstCol="1" bandRow="1">
                <a:tableStyleId>{5C22544A-7EE6-4342-B048-85BDC9FD1C3A}</a:tableStyleId>
              </a:tblPr>
              <a:tblGrid>
                <a:gridCol w="1982110">
                  <a:extLst>
                    <a:ext uri="{9D8B030D-6E8A-4147-A177-3AD203B41FA5}">
                      <a16:colId xmlns:a16="http://schemas.microsoft.com/office/drawing/2014/main" val="246413806"/>
                    </a:ext>
                  </a:extLst>
                </a:gridCol>
                <a:gridCol w="1982110">
                  <a:extLst>
                    <a:ext uri="{9D8B030D-6E8A-4147-A177-3AD203B41FA5}">
                      <a16:colId xmlns:a16="http://schemas.microsoft.com/office/drawing/2014/main" val="767296936"/>
                    </a:ext>
                  </a:extLst>
                </a:gridCol>
                <a:gridCol w="1982110">
                  <a:extLst>
                    <a:ext uri="{9D8B030D-6E8A-4147-A177-3AD203B41FA5}">
                      <a16:colId xmlns:a16="http://schemas.microsoft.com/office/drawing/2014/main" val="645421939"/>
                    </a:ext>
                  </a:extLst>
                </a:gridCol>
                <a:gridCol w="1982110">
                  <a:extLst>
                    <a:ext uri="{9D8B030D-6E8A-4147-A177-3AD203B41FA5}">
                      <a16:colId xmlns:a16="http://schemas.microsoft.com/office/drawing/2014/main" val="283211416"/>
                    </a:ext>
                  </a:extLst>
                </a:gridCol>
              </a:tblGrid>
              <a:tr h="167476">
                <a:tc>
                  <a:txBody>
                    <a:bodyPr/>
                    <a:lstStyle/>
                    <a:p>
                      <a:pPr>
                        <a:lnSpc>
                          <a:spcPct val="107000"/>
                        </a:lnSpc>
                        <a:spcAft>
                          <a:spcPts val="80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2019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2020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 Diff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9377547"/>
                  </a:ext>
                </a:extLst>
              </a:tr>
              <a:tr h="313433">
                <a:tc>
                  <a:txBody>
                    <a:bodyPr/>
                    <a:lstStyle/>
                    <a:p>
                      <a:pPr>
                        <a:lnSpc>
                          <a:spcPct val="107000"/>
                        </a:lnSpc>
                        <a:spcAft>
                          <a:spcPts val="800"/>
                        </a:spcAft>
                      </a:pPr>
                      <a:r>
                        <a:rPr lang="en-GB" sz="1100">
                          <a:effectLst/>
                        </a:rPr>
                        <a:t>New Referrals to Gatekeeper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59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65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4%</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6945042"/>
                  </a:ext>
                </a:extLst>
              </a:tr>
              <a:tr h="313433">
                <a:tc>
                  <a:txBody>
                    <a:bodyPr/>
                    <a:lstStyle/>
                    <a:p>
                      <a:pPr>
                        <a:lnSpc>
                          <a:spcPct val="107000"/>
                        </a:lnSpc>
                        <a:spcAft>
                          <a:spcPts val="800"/>
                        </a:spcAft>
                      </a:pPr>
                      <a:r>
                        <a:rPr lang="en-GB" sz="1100">
                          <a:effectLst/>
                        </a:rPr>
                        <a:t>New cases referred to CPS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51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48</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5743875"/>
                  </a:ext>
                </a:extLst>
              </a:tr>
              <a:tr h="167476">
                <a:tc>
                  <a:txBody>
                    <a:bodyPr/>
                    <a:lstStyle/>
                    <a:p>
                      <a:pPr>
                        <a:lnSpc>
                          <a:spcPct val="107000"/>
                        </a:lnSpc>
                        <a:spcAft>
                          <a:spcPts val="800"/>
                        </a:spcAft>
                      </a:pPr>
                      <a:r>
                        <a:rPr lang="en-GB" sz="1100">
                          <a:effectLst/>
                        </a:rPr>
                        <a:t>CPS outcome advices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45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54</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20%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73095644"/>
                  </a:ext>
                </a:extLst>
              </a:tr>
              <a:tr h="313433">
                <a:tc>
                  <a:txBody>
                    <a:bodyPr/>
                    <a:lstStyle/>
                    <a:p>
                      <a:pPr>
                        <a:lnSpc>
                          <a:spcPct val="107000"/>
                        </a:lnSpc>
                        <a:spcAft>
                          <a:spcPts val="800"/>
                        </a:spcAft>
                      </a:pPr>
                      <a:r>
                        <a:rPr lang="en-GB" sz="1100">
                          <a:effectLst/>
                        </a:rPr>
                        <a:t>CPS positive outcomes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21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30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42%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0040672"/>
                  </a:ext>
                </a:extLst>
              </a:tr>
            </a:tbl>
          </a:graphicData>
        </a:graphic>
      </p:graphicFrame>
      <p:sp>
        <p:nvSpPr>
          <p:cNvPr id="18" name="Rectangle 17">
            <a:extLst>
              <a:ext uri="{FF2B5EF4-FFF2-40B4-BE49-F238E27FC236}">
                <a16:creationId xmlns:a16="http://schemas.microsoft.com/office/drawing/2014/main" id="{8CD80AE0-163E-4574-BC94-630BFA2739FB}"/>
              </a:ext>
            </a:extLst>
          </p:cNvPr>
          <p:cNvSpPr/>
          <p:nvPr/>
        </p:nvSpPr>
        <p:spPr>
          <a:xfrm>
            <a:off x="9398000" y="1658471"/>
            <a:ext cx="2057400" cy="375552"/>
          </a:xfrm>
          <a:prstGeom prst="rect">
            <a:avLst/>
          </a:prstGeom>
        </p:spPr>
        <p:txBody>
          <a:bodyPr wrap="square">
            <a:spAutoFit/>
          </a:bodyPr>
          <a:lstStyle/>
          <a:p>
            <a:pP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RASSO - complete</a:t>
            </a:r>
          </a:p>
        </p:txBody>
      </p:sp>
      <p:sp>
        <p:nvSpPr>
          <p:cNvPr id="19" name="TextBox 18">
            <a:extLst>
              <a:ext uri="{FF2B5EF4-FFF2-40B4-BE49-F238E27FC236}">
                <a16:creationId xmlns:a16="http://schemas.microsoft.com/office/drawing/2014/main" id="{7CC4F094-CE82-4753-AEB4-6DE0BDEC319E}"/>
              </a:ext>
            </a:extLst>
          </p:cNvPr>
          <p:cNvSpPr txBox="1"/>
          <p:nvPr/>
        </p:nvSpPr>
        <p:spPr>
          <a:xfrm>
            <a:off x="9398000" y="3482715"/>
            <a:ext cx="2311400" cy="923330"/>
          </a:xfrm>
          <a:prstGeom prst="rect">
            <a:avLst/>
          </a:prstGeom>
          <a:noFill/>
        </p:spPr>
        <p:txBody>
          <a:bodyPr wrap="square" rtlCol="0">
            <a:spAutoFit/>
          </a:bodyPr>
          <a:lstStyle/>
          <a:p>
            <a:r>
              <a:rPr lang="en-GB" dirty="0"/>
              <a:t>RASSO - without Indecent Images of children</a:t>
            </a:r>
          </a:p>
        </p:txBody>
      </p:sp>
      <p:sp>
        <p:nvSpPr>
          <p:cNvPr id="20" name="TextBox 19">
            <a:extLst>
              <a:ext uri="{FF2B5EF4-FFF2-40B4-BE49-F238E27FC236}">
                <a16:creationId xmlns:a16="http://schemas.microsoft.com/office/drawing/2014/main" id="{A541C39A-4E3D-4774-B8DC-EBFDCCC62419}"/>
              </a:ext>
            </a:extLst>
          </p:cNvPr>
          <p:cNvSpPr txBox="1"/>
          <p:nvPr/>
        </p:nvSpPr>
        <p:spPr>
          <a:xfrm>
            <a:off x="9514560" y="4936126"/>
            <a:ext cx="1752600" cy="369332"/>
          </a:xfrm>
          <a:prstGeom prst="rect">
            <a:avLst/>
          </a:prstGeom>
          <a:noFill/>
        </p:spPr>
        <p:txBody>
          <a:bodyPr wrap="square" rtlCol="0">
            <a:spAutoFit/>
          </a:bodyPr>
          <a:lstStyle/>
          <a:p>
            <a:r>
              <a:rPr lang="en-GB" dirty="0"/>
              <a:t>Rape - only</a:t>
            </a:r>
          </a:p>
        </p:txBody>
      </p:sp>
    </p:spTree>
    <p:extLst>
      <p:ext uri="{BB962C8B-B14F-4D97-AF65-F5344CB8AC3E}">
        <p14:creationId xmlns:p14="http://schemas.microsoft.com/office/powerpoint/2010/main" val="1591234937"/>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br>
              <a:rPr lang="en-GB" sz="3200" b="1" u="sng" dirty="0"/>
            </a:br>
            <a:r>
              <a:rPr lang="en-GB" altLang="en-US" sz="3200" dirty="0"/>
              <a:t>Sexual Assault Referral Centre</a:t>
            </a:r>
            <a:endParaRPr lang="en-GB" sz="3200" b="1" u="sng" dirty="0"/>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13</a:t>
            </a:fld>
            <a:endParaRPr lang="en-US" alt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146E13F4-24B4-4C21-8FC4-1EE04D0E4EBD}"/>
                  </a:ext>
                </a:extLst>
              </p14:cNvPr>
              <p14:cNvContentPartPr/>
              <p14:nvPr/>
            </p14:nvContentPartPr>
            <p14:xfrm>
              <a:off x="4610100" y="3251200"/>
              <a:ext cx="360" cy="360"/>
            </p14:xfrm>
          </p:contentPart>
        </mc:Choice>
        <mc:Fallback xmlns="">
          <p:pic>
            <p:nvPicPr>
              <p:cNvPr id="5" name="Ink 4">
                <a:extLst>
                  <a:ext uri="{FF2B5EF4-FFF2-40B4-BE49-F238E27FC236}">
                    <a16:creationId xmlns:a16="http://schemas.microsoft.com/office/drawing/2014/main" id="{146E13F4-24B4-4C21-8FC4-1EE04D0E4EBD}"/>
                  </a:ext>
                </a:extLst>
              </p:cNvPr>
              <p:cNvPicPr/>
              <p:nvPr/>
            </p:nvPicPr>
            <p:blipFill>
              <a:blip r:embed="rId4"/>
              <a:stretch>
                <a:fillRect/>
              </a:stretch>
            </p:blipFill>
            <p:spPr>
              <a:xfrm>
                <a:off x="4601100" y="3242200"/>
                <a:ext cx="18000" cy="18000"/>
              </a:xfrm>
              <a:prstGeom prst="rect">
                <a:avLst/>
              </a:prstGeom>
            </p:spPr>
          </p:pic>
        </mc:Fallback>
      </mc:AlternateContent>
      <p:sp>
        <p:nvSpPr>
          <p:cNvPr id="6" name="Content Placeholder 5">
            <a:extLst>
              <a:ext uri="{FF2B5EF4-FFF2-40B4-BE49-F238E27FC236}">
                <a16:creationId xmlns:a16="http://schemas.microsoft.com/office/drawing/2014/main" id="{FA6A29A1-8DD6-4252-9C1A-809D0079F2D1}"/>
              </a:ext>
            </a:extLst>
          </p:cNvPr>
          <p:cNvSpPr>
            <a:spLocks noGrp="1"/>
          </p:cNvSpPr>
          <p:nvPr>
            <p:ph idx="1"/>
          </p:nvPr>
        </p:nvSpPr>
        <p:spPr/>
        <p:txBody>
          <a:bodyPr/>
          <a:lstStyle/>
          <a:p>
            <a:pPr>
              <a:buFont typeface="Wingdings" panose="05000000000000000000" pitchFamily="2" charset="2"/>
              <a:buChar char="§"/>
              <a:defRPr/>
            </a:pPr>
            <a:r>
              <a:rPr lang="en-GB" altLang="en-US" dirty="0"/>
              <a:t>Co-ordination of services for victims of RASSO </a:t>
            </a:r>
          </a:p>
          <a:p>
            <a:pPr>
              <a:buFont typeface="Wingdings" panose="05000000000000000000" pitchFamily="2" charset="2"/>
              <a:buChar char="§"/>
              <a:defRPr/>
            </a:pPr>
            <a:r>
              <a:rPr lang="en-GB" altLang="en-US" dirty="0"/>
              <a:t>Police and Self-Referrals </a:t>
            </a:r>
          </a:p>
          <a:p>
            <a:pPr>
              <a:buFont typeface="Wingdings" panose="05000000000000000000" pitchFamily="2" charset="2"/>
              <a:buChar char="§"/>
              <a:defRPr/>
            </a:pPr>
            <a:r>
              <a:rPr lang="en-GB" altLang="en-US" dirty="0"/>
              <a:t>Adult and Child Service</a:t>
            </a:r>
          </a:p>
          <a:p>
            <a:pPr>
              <a:buFont typeface="Wingdings" panose="05000000000000000000" pitchFamily="2" charset="2"/>
              <a:buChar char="§"/>
              <a:defRPr/>
            </a:pPr>
            <a:r>
              <a:rPr lang="en-GB" altLang="en-US" dirty="0"/>
              <a:t>Forensic Examinations</a:t>
            </a:r>
          </a:p>
          <a:p>
            <a:pPr>
              <a:buFont typeface="Wingdings" panose="05000000000000000000" pitchFamily="2" charset="2"/>
              <a:buChar char="§"/>
              <a:defRPr/>
            </a:pPr>
            <a:r>
              <a:rPr lang="en-GB" altLang="en-US" dirty="0"/>
              <a:t>Sexual Health referrals </a:t>
            </a:r>
          </a:p>
          <a:p>
            <a:pPr>
              <a:buFont typeface="Wingdings" panose="05000000000000000000" pitchFamily="2" charset="2"/>
              <a:buChar char="§"/>
              <a:defRPr/>
            </a:pPr>
            <a:r>
              <a:rPr lang="en-GB" altLang="en-US" dirty="0"/>
              <a:t>ISVA referrals</a:t>
            </a:r>
          </a:p>
          <a:p>
            <a:pPr>
              <a:buFont typeface="Wingdings" panose="05000000000000000000" pitchFamily="2" charset="2"/>
              <a:buChar char="§"/>
              <a:defRPr/>
            </a:pPr>
            <a:r>
              <a:rPr lang="en-GB" altLang="en-US" dirty="0"/>
              <a:t>Letter to GP </a:t>
            </a:r>
          </a:p>
          <a:p>
            <a:pPr>
              <a:buFont typeface="Wingdings" panose="05000000000000000000" pitchFamily="2" charset="2"/>
              <a:buChar char="§"/>
              <a:defRPr/>
            </a:pPr>
            <a:r>
              <a:rPr lang="en-GB" altLang="en-US" dirty="0"/>
              <a:t>Child Non- Recent Clinic</a:t>
            </a:r>
          </a:p>
          <a:p>
            <a:endParaRPr lang="en-GB" dirty="0"/>
          </a:p>
        </p:txBody>
      </p:sp>
    </p:spTree>
    <p:extLst>
      <p:ext uri="{BB962C8B-B14F-4D97-AF65-F5344CB8AC3E}">
        <p14:creationId xmlns:p14="http://schemas.microsoft.com/office/powerpoint/2010/main" val="380997218"/>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br>
              <a:rPr lang="en-GB" sz="3200" b="1" u="sng" dirty="0"/>
            </a:br>
            <a:r>
              <a:rPr lang="en-GB" altLang="en-US" sz="3200" dirty="0"/>
              <a:t>Sexual Assault Referral Centre</a:t>
            </a:r>
            <a:endParaRPr lang="en-GB" sz="3200" b="1" u="sng" dirty="0"/>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14</a:t>
            </a:fld>
            <a:endParaRPr lang="en-US" alt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146E13F4-24B4-4C21-8FC4-1EE04D0E4EBD}"/>
                  </a:ext>
                </a:extLst>
              </p14:cNvPr>
              <p14:cNvContentPartPr/>
              <p14:nvPr/>
            </p14:nvContentPartPr>
            <p14:xfrm>
              <a:off x="4610100" y="3251200"/>
              <a:ext cx="360" cy="360"/>
            </p14:xfrm>
          </p:contentPart>
        </mc:Choice>
        <mc:Fallback xmlns="">
          <p:pic>
            <p:nvPicPr>
              <p:cNvPr id="5" name="Ink 4">
                <a:extLst>
                  <a:ext uri="{FF2B5EF4-FFF2-40B4-BE49-F238E27FC236}">
                    <a16:creationId xmlns:a16="http://schemas.microsoft.com/office/drawing/2014/main" id="{146E13F4-24B4-4C21-8FC4-1EE04D0E4EBD}"/>
                  </a:ext>
                </a:extLst>
              </p:cNvPr>
              <p:cNvPicPr/>
              <p:nvPr/>
            </p:nvPicPr>
            <p:blipFill>
              <a:blip r:embed="rId4"/>
              <a:stretch>
                <a:fillRect/>
              </a:stretch>
            </p:blipFill>
            <p:spPr>
              <a:xfrm>
                <a:off x="4601100" y="3242200"/>
                <a:ext cx="18000" cy="18000"/>
              </a:xfrm>
              <a:prstGeom prst="rect">
                <a:avLst/>
              </a:prstGeom>
            </p:spPr>
          </p:pic>
        </mc:Fallback>
      </mc:AlternateContent>
      <p:sp>
        <p:nvSpPr>
          <p:cNvPr id="8" name="Rectangle 5">
            <a:extLst>
              <a:ext uri="{FF2B5EF4-FFF2-40B4-BE49-F238E27FC236}">
                <a16:creationId xmlns:a16="http://schemas.microsoft.com/office/drawing/2014/main" id="{037034CD-50CE-49A6-ADD7-2C632A97FD8E}"/>
              </a:ext>
            </a:extLst>
          </p:cNvPr>
          <p:cNvSpPr>
            <a:spLocks noGrp="1" noChangeArrowheads="1"/>
          </p:cNvSpPr>
          <p:nvPr>
            <p:ph idx="1"/>
          </p:nvPr>
        </p:nvSpPr>
        <p:spPr>
          <a:xfrm>
            <a:off x="1689100" y="1825625"/>
            <a:ext cx="4546600" cy="4351338"/>
          </a:xfrm>
        </p:spPr>
        <p:txBody>
          <a:bodyPr/>
          <a:lstStyle/>
          <a:p>
            <a:pPr eaLnBrk="1" hangingPunct="1">
              <a:buFont typeface="Wingdings" panose="05000000000000000000" pitchFamily="2" charset="2"/>
              <a:buNone/>
              <a:defRPr/>
            </a:pPr>
            <a:r>
              <a:rPr lang="en-GB" altLang="en-US" dirty="0"/>
              <a:t>	POLICE VICTIMS</a:t>
            </a:r>
          </a:p>
          <a:p>
            <a:pPr eaLnBrk="1" hangingPunct="1">
              <a:defRPr/>
            </a:pPr>
            <a:r>
              <a:rPr lang="en-GB" altLang="en-US" sz="2000" dirty="0"/>
              <a:t>Forensic assessment</a:t>
            </a:r>
          </a:p>
          <a:p>
            <a:pPr eaLnBrk="1" hangingPunct="1">
              <a:defRPr/>
            </a:pPr>
            <a:r>
              <a:rPr lang="en-GB" altLang="en-US" sz="2000" dirty="0"/>
              <a:t>Forensic Examination</a:t>
            </a:r>
          </a:p>
          <a:p>
            <a:pPr eaLnBrk="1" hangingPunct="1">
              <a:defRPr/>
            </a:pPr>
            <a:r>
              <a:rPr lang="en-GB" altLang="en-US" sz="2000" dirty="0"/>
              <a:t>Referral to Sexual Health Clinic</a:t>
            </a:r>
          </a:p>
          <a:p>
            <a:pPr eaLnBrk="1" hangingPunct="1">
              <a:defRPr/>
            </a:pPr>
            <a:r>
              <a:rPr lang="en-GB" altLang="en-US" sz="2000" dirty="0"/>
              <a:t>Information letter sent to GP</a:t>
            </a:r>
          </a:p>
          <a:p>
            <a:pPr eaLnBrk="1" hangingPunct="1">
              <a:defRPr/>
            </a:pPr>
            <a:r>
              <a:rPr lang="en-GB" altLang="en-US" sz="2000" dirty="0"/>
              <a:t>ISVA Referral</a:t>
            </a:r>
          </a:p>
          <a:p>
            <a:pPr eaLnBrk="1" hangingPunct="1">
              <a:defRPr/>
            </a:pPr>
            <a:r>
              <a:rPr lang="en-GB" altLang="en-US" sz="2000" dirty="0"/>
              <a:t>Signposting</a:t>
            </a:r>
          </a:p>
          <a:p>
            <a:pPr eaLnBrk="1" hangingPunct="1">
              <a:defRPr/>
            </a:pPr>
            <a:r>
              <a:rPr lang="en-GB" altLang="en-US" sz="2000" dirty="0"/>
              <a:t>Opportunity to give feedback</a:t>
            </a:r>
          </a:p>
        </p:txBody>
      </p:sp>
      <p:sp>
        <p:nvSpPr>
          <p:cNvPr id="9" name="Rectangle 6">
            <a:extLst>
              <a:ext uri="{FF2B5EF4-FFF2-40B4-BE49-F238E27FC236}">
                <a16:creationId xmlns:a16="http://schemas.microsoft.com/office/drawing/2014/main" id="{30B8EFA3-343A-49ED-A36B-B2C08BAC3D4D}"/>
              </a:ext>
            </a:extLst>
          </p:cNvPr>
          <p:cNvSpPr txBox="1">
            <a:spLocks noChangeArrowheads="1"/>
          </p:cNvSpPr>
          <p:nvPr/>
        </p:nvSpPr>
        <p:spPr>
          <a:xfrm>
            <a:off x="6324602" y="1825625"/>
            <a:ext cx="5218978" cy="4054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defRPr/>
            </a:pPr>
            <a:r>
              <a:rPr lang="en-GB" altLang="en-US" dirty="0"/>
              <a:t>	SELF REFERRAL</a:t>
            </a:r>
          </a:p>
          <a:p>
            <a:pPr marL="0" indent="0">
              <a:buNone/>
              <a:defRPr/>
            </a:pPr>
            <a:r>
              <a:rPr lang="en-GB" altLang="en-US" sz="2000" dirty="0"/>
              <a:t>Appointment system only with ability to </a:t>
            </a:r>
            <a:r>
              <a:rPr lang="en-GB" altLang="en-US" sz="2000" dirty="0" err="1"/>
              <a:t>chose</a:t>
            </a:r>
            <a:r>
              <a:rPr lang="en-GB" altLang="en-US" sz="2000" dirty="0"/>
              <a:t> from….</a:t>
            </a:r>
          </a:p>
          <a:p>
            <a:pPr>
              <a:defRPr/>
            </a:pPr>
            <a:r>
              <a:rPr lang="en-GB" altLang="en-US" sz="2000" dirty="0"/>
              <a:t>Forensic Medical Examination</a:t>
            </a:r>
          </a:p>
          <a:p>
            <a:pPr>
              <a:defRPr/>
            </a:pPr>
            <a:r>
              <a:rPr lang="en-GB" altLang="en-US" sz="2000" dirty="0"/>
              <a:t>Referral to Sexual Health Clinic</a:t>
            </a:r>
          </a:p>
          <a:p>
            <a:pPr>
              <a:defRPr/>
            </a:pPr>
            <a:r>
              <a:rPr lang="en-GB" altLang="en-US" sz="2000" dirty="0"/>
              <a:t>ISVA Referral</a:t>
            </a:r>
          </a:p>
          <a:p>
            <a:pPr>
              <a:defRPr/>
            </a:pPr>
            <a:r>
              <a:rPr lang="en-GB" altLang="en-US" sz="2000" dirty="0"/>
              <a:t>Signposting </a:t>
            </a:r>
          </a:p>
          <a:p>
            <a:pPr>
              <a:defRPr/>
            </a:pPr>
            <a:r>
              <a:rPr lang="en-GB" altLang="en-US" sz="2000" dirty="0"/>
              <a:t>Options discussion reporting and not reporting.</a:t>
            </a:r>
          </a:p>
          <a:p>
            <a:pPr>
              <a:defRPr/>
            </a:pPr>
            <a:r>
              <a:rPr lang="en-GB" altLang="en-US" sz="2000" dirty="0"/>
              <a:t>Partnership intelligence for Stranger Rape 1</a:t>
            </a:r>
          </a:p>
          <a:p>
            <a:pPr>
              <a:defRPr/>
            </a:pPr>
            <a:r>
              <a:rPr lang="en-GB" altLang="en-US" sz="2000" dirty="0"/>
              <a:t>Anonymous Intelligence</a:t>
            </a:r>
          </a:p>
          <a:p>
            <a:pPr>
              <a:defRPr/>
            </a:pPr>
            <a:r>
              <a:rPr lang="en-GB" altLang="en-US" sz="2000" dirty="0"/>
              <a:t>Opportunity to give feedback</a:t>
            </a:r>
          </a:p>
        </p:txBody>
      </p:sp>
    </p:spTree>
    <p:extLst>
      <p:ext uri="{BB962C8B-B14F-4D97-AF65-F5344CB8AC3E}">
        <p14:creationId xmlns:p14="http://schemas.microsoft.com/office/powerpoint/2010/main" val="2806573011"/>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br>
              <a:rPr lang="en-GB" sz="3200" b="1" u="sng" dirty="0"/>
            </a:br>
            <a:r>
              <a:rPr lang="en-GB" altLang="en-US" sz="3200" dirty="0"/>
              <a:t>Sexual Assault Referral Centre</a:t>
            </a:r>
            <a:endParaRPr lang="en-GB" sz="3200" b="1" u="sng" dirty="0"/>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15</a:t>
            </a:fld>
            <a:endParaRPr lang="en-US" alt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146E13F4-24B4-4C21-8FC4-1EE04D0E4EBD}"/>
                  </a:ext>
                </a:extLst>
              </p14:cNvPr>
              <p14:cNvContentPartPr/>
              <p14:nvPr/>
            </p14:nvContentPartPr>
            <p14:xfrm>
              <a:off x="4610100" y="3251200"/>
              <a:ext cx="360" cy="360"/>
            </p14:xfrm>
          </p:contentPart>
        </mc:Choice>
        <mc:Fallback xmlns="">
          <p:pic>
            <p:nvPicPr>
              <p:cNvPr id="5" name="Ink 4">
                <a:extLst>
                  <a:ext uri="{FF2B5EF4-FFF2-40B4-BE49-F238E27FC236}">
                    <a16:creationId xmlns:a16="http://schemas.microsoft.com/office/drawing/2014/main" id="{146E13F4-24B4-4C21-8FC4-1EE04D0E4EBD}"/>
                  </a:ext>
                </a:extLst>
              </p:cNvPr>
              <p:cNvPicPr/>
              <p:nvPr/>
            </p:nvPicPr>
            <p:blipFill>
              <a:blip r:embed="rId4"/>
              <a:stretch>
                <a:fillRect/>
              </a:stretch>
            </p:blipFill>
            <p:spPr>
              <a:xfrm>
                <a:off x="4601100" y="3242200"/>
                <a:ext cx="18000" cy="18000"/>
              </a:xfrm>
              <a:prstGeom prst="rect">
                <a:avLst/>
              </a:prstGeom>
            </p:spPr>
          </p:pic>
        </mc:Fallback>
      </mc:AlternateContent>
      <p:sp>
        <p:nvSpPr>
          <p:cNvPr id="7" name="Content Placeholder 5">
            <a:extLst>
              <a:ext uri="{FF2B5EF4-FFF2-40B4-BE49-F238E27FC236}">
                <a16:creationId xmlns:a16="http://schemas.microsoft.com/office/drawing/2014/main" id="{35A16DD4-E18E-4C76-93E9-5969746331E6}"/>
              </a:ext>
            </a:extLst>
          </p:cNvPr>
          <p:cNvSpPr>
            <a:spLocks noGrp="1"/>
          </p:cNvSpPr>
          <p:nvPr>
            <p:ph idx="1"/>
          </p:nvPr>
        </p:nvSpPr>
        <p:spPr>
          <a:xfrm>
            <a:off x="838200" y="1825625"/>
            <a:ext cx="10515600" cy="4351338"/>
          </a:xfrm>
        </p:spPr>
        <p:txBody>
          <a:bodyPr/>
          <a:lstStyle/>
          <a:p>
            <a:pPr marL="0" indent="0" algn="ctr">
              <a:buFont typeface="Wingdings" panose="05000000000000000000" pitchFamily="2" charset="2"/>
              <a:buNone/>
              <a:defRPr/>
            </a:pPr>
            <a:r>
              <a:rPr lang="en-GB" dirty="0"/>
              <a:t>Police and Self referrals for Adults call:</a:t>
            </a:r>
          </a:p>
          <a:p>
            <a:pPr marL="0" indent="0" algn="ctr">
              <a:buFont typeface="Wingdings" panose="05000000000000000000" pitchFamily="2" charset="2"/>
              <a:buNone/>
              <a:defRPr/>
            </a:pPr>
            <a:r>
              <a:rPr lang="en-GB" b="1" dirty="0">
                <a:effectLst/>
              </a:rPr>
              <a:t>0330 223 0362</a:t>
            </a:r>
          </a:p>
          <a:p>
            <a:pPr marL="0" indent="0" algn="ctr">
              <a:buFont typeface="Wingdings" panose="05000000000000000000" pitchFamily="2" charset="2"/>
              <a:buNone/>
              <a:defRPr/>
            </a:pPr>
            <a:r>
              <a:rPr lang="en-GB" b="1" dirty="0">
                <a:effectLst/>
              </a:rPr>
              <a:t>bridgehouse.sarc@nhs.net</a:t>
            </a:r>
          </a:p>
          <a:p>
            <a:pPr marL="0" indent="0" algn="ctr">
              <a:buFont typeface="Wingdings" panose="05000000000000000000" pitchFamily="2" charset="2"/>
              <a:buNone/>
              <a:defRPr/>
            </a:pPr>
            <a:endParaRPr lang="en-GB" b="1" dirty="0">
              <a:effectLst/>
            </a:endParaRPr>
          </a:p>
          <a:p>
            <a:pPr marL="0" indent="0" algn="ctr">
              <a:buFont typeface="Wingdings" panose="05000000000000000000" pitchFamily="2" charset="2"/>
              <a:buNone/>
              <a:defRPr/>
            </a:pPr>
            <a:r>
              <a:rPr lang="en-GB" dirty="0"/>
              <a:t>Police /Social Care referrals for Children </a:t>
            </a:r>
          </a:p>
          <a:p>
            <a:pPr marL="0" indent="0" algn="ctr">
              <a:buFont typeface="Wingdings" panose="05000000000000000000" pitchFamily="2" charset="2"/>
              <a:buNone/>
              <a:defRPr/>
            </a:pPr>
            <a:r>
              <a:rPr lang="en-GB" dirty="0"/>
              <a:t>0330 223 0099 </a:t>
            </a:r>
          </a:p>
          <a:p>
            <a:pPr marL="0" indent="0" algn="ctr">
              <a:buFont typeface="Wingdings" panose="05000000000000000000" pitchFamily="2" charset="2"/>
              <a:buNone/>
              <a:defRPr/>
            </a:pPr>
            <a:r>
              <a:rPr lang="en-GB" dirty="0"/>
              <a:t>Sarc@northyorkshire.pnn.police.uk</a:t>
            </a:r>
          </a:p>
          <a:p>
            <a:pPr marL="0" indent="0" algn="ctr">
              <a:buFont typeface="Wingdings" panose="05000000000000000000" pitchFamily="2" charset="2"/>
              <a:buNone/>
              <a:defRPr/>
            </a:pPr>
            <a:endParaRPr lang="en-GB" b="1" dirty="0">
              <a:effectLst/>
            </a:endParaRPr>
          </a:p>
          <a:p>
            <a:pPr marL="0" indent="0" algn="ctr">
              <a:buFont typeface="Wingdings" panose="05000000000000000000" pitchFamily="2" charset="2"/>
              <a:buNone/>
              <a:defRPr/>
            </a:pPr>
            <a:endParaRPr lang="en-GB" b="1" dirty="0">
              <a:effectLst/>
            </a:endParaRPr>
          </a:p>
          <a:p>
            <a:pPr marL="0" indent="0" algn="ctr">
              <a:buFont typeface="Wingdings" panose="05000000000000000000" pitchFamily="2" charset="2"/>
              <a:buNone/>
              <a:defRPr/>
            </a:pPr>
            <a:endParaRPr lang="en-GB" b="1" dirty="0">
              <a:effectLst/>
            </a:endParaRPr>
          </a:p>
          <a:p>
            <a:pPr marL="0" indent="0" algn="ctr">
              <a:buFont typeface="Wingdings" panose="05000000000000000000" pitchFamily="2" charset="2"/>
              <a:buNone/>
              <a:defRPr/>
            </a:pPr>
            <a:endParaRPr lang="en-GB" b="1" dirty="0">
              <a:effectLst>
                <a:outerShdw blurRad="38100" dist="38100" dir="2700000" algn="tl">
                  <a:srgbClr val="000000">
                    <a:alpha val="43137"/>
                  </a:srgbClr>
                </a:outerShdw>
              </a:effectLst>
            </a:endParaRPr>
          </a:p>
          <a:p>
            <a:pPr marL="0" indent="0" algn="ctr">
              <a:buFont typeface="Wingdings" panose="05000000000000000000" pitchFamily="2" charset="2"/>
              <a:buNone/>
              <a:defRPr/>
            </a:pPr>
            <a:endParaRPr lang="en-GB" b="1" dirty="0">
              <a:effectLst/>
            </a:endParaRPr>
          </a:p>
          <a:p>
            <a:pPr marL="0" indent="0" algn="ctr">
              <a:buFont typeface="Wingdings" panose="05000000000000000000" pitchFamily="2" charset="2"/>
              <a:buNone/>
              <a:defRPr/>
            </a:pPr>
            <a:endParaRPr lang="en-GB" dirty="0"/>
          </a:p>
        </p:txBody>
      </p:sp>
    </p:spTree>
    <p:extLst>
      <p:ext uri="{BB962C8B-B14F-4D97-AF65-F5344CB8AC3E}">
        <p14:creationId xmlns:p14="http://schemas.microsoft.com/office/powerpoint/2010/main" val="3198886124"/>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br>
              <a:rPr lang="en-GB" sz="3200" b="1" u="sng" dirty="0"/>
            </a:br>
            <a:r>
              <a:rPr lang="en-GB" sz="3200" dirty="0"/>
              <a:t>Role of an Independent Sexual Violence Advisor</a:t>
            </a:r>
            <a:endParaRPr lang="en-GB" sz="3200" b="1" u="sng" dirty="0"/>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16</a:t>
            </a:fld>
            <a:endParaRPr lang="en-US" alt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146E13F4-24B4-4C21-8FC4-1EE04D0E4EBD}"/>
                  </a:ext>
                </a:extLst>
              </p14:cNvPr>
              <p14:cNvContentPartPr/>
              <p14:nvPr/>
            </p14:nvContentPartPr>
            <p14:xfrm>
              <a:off x="4610100" y="3251200"/>
              <a:ext cx="360" cy="360"/>
            </p14:xfrm>
          </p:contentPart>
        </mc:Choice>
        <mc:Fallback xmlns="">
          <p:pic>
            <p:nvPicPr>
              <p:cNvPr id="5" name="Ink 4">
                <a:extLst>
                  <a:ext uri="{FF2B5EF4-FFF2-40B4-BE49-F238E27FC236}">
                    <a16:creationId xmlns:a16="http://schemas.microsoft.com/office/drawing/2014/main" id="{146E13F4-24B4-4C21-8FC4-1EE04D0E4EBD}"/>
                  </a:ext>
                </a:extLst>
              </p:cNvPr>
              <p:cNvPicPr/>
              <p:nvPr/>
            </p:nvPicPr>
            <p:blipFill>
              <a:blip r:embed="rId4"/>
              <a:stretch>
                <a:fillRect/>
              </a:stretch>
            </p:blipFill>
            <p:spPr>
              <a:xfrm>
                <a:off x="4601100" y="3242200"/>
                <a:ext cx="18000" cy="18000"/>
              </a:xfrm>
              <a:prstGeom prst="rect">
                <a:avLst/>
              </a:prstGeom>
            </p:spPr>
          </p:pic>
        </mc:Fallback>
      </mc:AlternateContent>
      <p:sp>
        <p:nvSpPr>
          <p:cNvPr id="6" name="Content Placeholder 5">
            <a:extLst>
              <a:ext uri="{FF2B5EF4-FFF2-40B4-BE49-F238E27FC236}">
                <a16:creationId xmlns:a16="http://schemas.microsoft.com/office/drawing/2014/main" id="{FA6A29A1-8DD6-4252-9C1A-809D0079F2D1}"/>
              </a:ext>
            </a:extLst>
          </p:cNvPr>
          <p:cNvSpPr>
            <a:spLocks noGrp="1"/>
          </p:cNvSpPr>
          <p:nvPr>
            <p:ph idx="1"/>
          </p:nvPr>
        </p:nvSpPr>
        <p:spPr>
          <a:xfrm>
            <a:off x="838200" y="1690690"/>
            <a:ext cx="10515600" cy="4486273"/>
          </a:xfrm>
        </p:spPr>
        <p:txBody>
          <a:bodyPr>
            <a:normAutofit fontScale="92500" lnSpcReduction="20000"/>
          </a:bodyPr>
          <a:lstStyle/>
          <a:p>
            <a:r>
              <a:rPr lang="en-GB" altLang="en-US" sz="2600" dirty="0"/>
              <a:t> </a:t>
            </a:r>
            <a:r>
              <a:rPr lang="en-GB" sz="2200" dirty="0"/>
              <a:t>ISVA will provide support for ALL victims of all types of Sexual Violence, not just those committed within the context of a domestic relationship. </a:t>
            </a:r>
          </a:p>
          <a:p>
            <a:r>
              <a:rPr lang="en-GB" sz="2200" dirty="0"/>
              <a:t>The ISVA provides support to adults and children regardless of gender who have suffered recent and non-recent Sexual violence and abuse.</a:t>
            </a:r>
          </a:p>
          <a:p>
            <a:r>
              <a:rPr lang="en-GB" sz="2200" dirty="0"/>
              <a:t>An ISVA will carry out a detailed risk and needs assessment </a:t>
            </a:r>
          </a:p>
          <a:p>
            <a:r>
              <a:rPr lang="en-GB" sz="2200" dirty="0"/>
              <a:t>An ISVA will support both Police and Self-Referral cases from report to court (if applicable) and beyond.</a:t>
            </a:r>
          </a:p>
          <a:p>
            <a:r>
              <a:rPr lang="en-GB" sz="2200" dirty="0"/>
              <a:t>The ISVA provide support to  all victims NOT just those victims who are supportive of a complaint or have forensic evidence, ISVA’s are crucial to supporting victims who are reluctant and hostile whether that is as a witness or whether the victim is unsure and hesitant in making a formal complaint.</a:t>
            </a:r>
          </a:p>
          <a:p>
            <a:r>
              <a:rPr lang="en-GB" sz="2200" dirty="0"/>
              <a:t>The ISVA will work with Sex workers </a:t>
            </a:r>
          </a:p>
          <a:p>
            <a:endParaRPr lang="en-GB" sz="2200" dirty="0"/>
          </a:p>
          <a:p>
            <a:pPr marL="0" indent="0" algn="ctr">
              <a:buNone/>
            </a:pPr>
            <a:r>
              <a:rPr lang="en-GB" sz="2400" dirty="0">
                <a:solidFill>
                  <a:srgbClr val="C00000"/>
                </a:solidFill>
              </a:rPr>
              <a:t>IDAS – 03000 110 110 </a:t>
            </a:r>
            <a:r>
              <a:rPr lang="en-GB" sz="2400" dirty="0">
                <a:solidFill>
                  <a:srgbClr val="C00000"/>
                </a:solidFill>
                <a:hlinkClick r:id="rId5"/>
              </a:rPr>
              <a:t>info@idas.org.uk</a:t>
            </a:r>
            <a:r>
              <a:rPr lang="en-GB" sz="2400" dirty="0">
                <a:solidFill>
                  <a:srgbClr val="C00000"/>
                </a:solidFill>
              </a:rPr>
              <a:t> </a:t>
            </a:r>
          </a:p>
          <a:p>
            <a:pPr marL="0" indent="0">
              <a:buNone/>
            </a:pPr>
            <a:r>
              <a:rPr lang="en-GB" sz="2200" dirty="0"/>
              <a:t>IDAS provide support and advice to victims  and provide a live Chat service on their website</a:t>
            </a:r>
            <a:r>
              <a:rPr lang="en-GB" sz="2400" dirty="0"/>
              <a:t>. </a:t>
            </a:r>
          </a:p>
          <a:p>
            <a:endParaRPr lang="en-GB" sz="2200" dirty="0"/>
          </a:p>
          <a:p>
            <a:pPr>
              <a:buFont typeface="Wingdings" panose="05000000000000000000" pitchFamily="2" charset="2"/>
              <a:buChar char="§"/>
              <a:defRPr/>
            </a:pPr>
            <a:endParaRPr lang="en-GB" altLang="en-US" dirty="0"/>
          </a:p>
          <a:p>
            <a:endParaRPr lang="en-GB" dirty="0"/>
          </a:p>
        </p:txBody>
      </p:sp>
    </p:spTree>
    <p:extLst>
      <p:ext uri="{BB962C8B-B14F-4D97-AF65-F5344CB8AC3E}">
        <p14:creationId xmlns:p14="http://schemas.microsoft.com/office/powerpoint/2010/main" val="2431357576"/>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400" b="1" dirty="0">
                <a:latin typeface="+mn-lt"/>
              </a:rPr>
              <a:t>PFCC Commissioned Services to Support Sexual Violence Survivors to Cope &amp; Recover</a:t>
            </a:r>
          </a:p>
        </p:txBody>
      </p:sp>
      <p:sp>
        <p:nvSpPr>
          <p:cNvPr id="3" name="Subtitle 2"/>
          <p:cNvSpPr>
            <a:spLocks noGrp="1"/>
          </p:cNvSpPr>
          <p:nvPr>
            <p:ph type="subTitle" idx="1"/>
          </p:nvPr>
        </p:nvSpPr>
        <p:spPr/>
        <p:txBody>
          <a:bodyPr/>
          <a:lstStyle/>
          <a:p>
            <a:r>
              <a:rPr lang="en-GB" b="1" dirty="0"/>
              <a:t>Public Accountability Meeting - March 2021</a:t>
            </a:r>
          </a:p>
          <a:p>
            <a:endParaRPr lang="en-GB" dirty="0"/>
          </a:p>
        </p:txBody>
      </p:sp>
      <p:sp>
        <p:nvSpPr>
          <p:cNvPr id="6" name="Slide Number Placeholder 5"/>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A23A8B3A-2A74-40E6-8B20-6E63EA0F0938}" type="slidenum">
              <a:rPr kumimoji="0" lang="en-GB"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rPr>
              <a:pPr marL="0" marR="0" lvl="0" indent="0" algn="r" defTabSz="457200" rtl="0" eaLnBrk="1" fontAlgn="base" latinLnBrk="0" hangingPunct="1">
                <a:lnSpc>
                  <a:spcPct val="100000"/>
                </a:lnSpc>
                <a:spcBef>
                  <a:spcPct val="0"/>
                </a:spcBef>
                <a:spcAft>
                  <a:spcPct val="0"/>
                </a:spcAft>
                <a:buClrTx/>
                <a:buSzTx/>
                <a:buFontTx/>
                <a:buNone/>
                <a:tabLst/>
                <a:defRPr/>
              </a:pPr>
              <a:t>17</a:t>
            </a:fld>
            <a:endParaRPr kumimoji="0" lang="en-GB" alt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23133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63CA5-8163-4727-B346-71F0A13AC503}"/>
              </a:ext>
            </a:extLst>
          </p:cNvPr>
          <p:cNvSpPr>
            <a:spLocks noGrp="1"/>
          </p:cNvSpPr>
          <p:nvPr>
            <p:ph type="title"/>
          </p:nvPr>
        </p:nvSpPr>
        <p:spPr/>
        <p:txBody>
          <a:bodyPr/>
          <a:lstStyle/>
          <a:p>
            <a:r>
              <a:rPr lang="pt-BR" b="1" dirty="0">
                <a:latin typeface="+mn-lt"/>
              </a:rPr>
              <a:t>Adult Sexual Assault Referral Centre (SARC)</a:t>
            </a:r>
            <a:endParaRPr lang="en-GB" b="1" dirty="0">
              <a:latin typeface="+mn-lt"/>
            </a:endParaRPr>
          </a:p>
        </p:txBody>
      </p:sp>
      <p:sp>
        <p:nvSpPr>
          <p:cNvPr id="3" name="Content Placeholder 2">
            <a:extLst>
              <a:ext uri="{FF2B5EF4-FFF2-40B4-BE49-F238E27FC236}">
                <a16:creationId xmlns:a16="http://schemas.microsoft.com/office/drawing/2014/main" id="{68F4AF7C-2170-4A67-9FF0-AD6210C84FE4}"/>
              </a:ext>
            </a:extLst>
          </p:cNvPr>
          <p:cNvSpPr>
            <a:spLocks noGrp="1"/>
          </p:cNvSpPr>
          <p:nvPr>
            <p:ph idx="1"/>
          </p:nvPr>
        </p:nvSpPr>
        <p:spPr/>
        <p:txBody>
          <a:bodyPr/>
          <a:lstStyle/>
          <a:p>
            <a:r>
              <a:rPr lang="en-GB" sz="1800" dirty="0"/>
              <a:t>The SARC provides crisis support and forensic medical services to collect evidence for adult victims of rape or sexual assault, aged 16 and over</a:t>
            </a:r>
          </a:p>
          <a:p>
            <a:r>
              <a:rPr lang="en-GB" sz="1800" dirty="0"/>
              <a:t>Referrals can be made by the police (with consent) following a sexual assault report</a:t>
            </a:r>
          </a:p>
          <a:p>
            <a:r>
              <a:rPr lang="en-GB" sz="1800" dirty="0"/>
              <a:t>Victims can self-refer or be referred by another agency – by phone: </a:t>
            </a:r>
            <a:r>
              <a:rPr lang="en-GB" sz="1800" dirty="0">
                <a:solidFill>
                  <a:srgbClr val="0070C0"/>
                </a:solidFill>
              </a:rPr>
              <a:t>0330 223 0362 </a:t>
            </a:r>
          </a:p>
          <a:p>
            <a:pPr lvl="1"/>
            <a:r>
              <a:rPr lang="en-GB" sz="1800" dirty="0"/>
              <a:t>Victims do not need to report to the police to receive support, services are free</a:t>
            </a:r>
          </a:p>
          <a:p>
            <a:r>
              <a:rPr lang="en-GB" sz="1800" dirty="0"/>
              <a:t>Referrals are initially supported by Hub Workers who provide immediate advice over the phone and make onward referrals into our Independent Sexual Violence Adviser (ISVA) service and / or Sexual Health services</a:t>
            </a:r>
          </a:p>
          <a:p>
            <a:r>
              <a:rPr lang="en-GB" sz="1800" dirty="0"/>
              <a:t>Forensic medical examinations take place at North Yorkshire’s specialist SARC premises to collect physical forensic evidence</a:t>
            </a:r>
          </a:p>
          <a:p>
            <a:pPr lvl="1"/>
            <a:r>
              <a:rPr lang="en-GB" sz="1800" dirty="0"/>
              <a:t>If a victim does not want to report to the police, forensic samples collected are stored for up to 7 years to support reporting at a later date</a:t>
            </a:r>
          </a:p>
          <a:p>
            <a:r>
              <a:rPr lang="en-GB" sz="1800" dirty="0"/>
              <a:t>Services are available 24/7, including Bank Holidays, however examinations are usually booked for daytime, weekday hours (9-5) if possible / in agreement with the victim</a:t>
            </a:r>
          </a:p>
          <a:p>
            <a:r>
              <a:rPr lang="en-GB" sz="1800" dirty="0"/>
              <a:t>Services are co-commissioned with NHS England, Humberside PCC, South Yorkshire PCC and West Yorkshire PCC, a collaborative arrangement for a single adult SARC service across Yorkshire and the Humber (</a:t>
            </a:r>
            <a:r>
              <a:rPr lang="en-GB" sz="1800" dirty="0" err="1"/>
              <a:t>YaTH</a:t>
            </a:r>
            <a:r>
              <a:rPr lang="en-GB" sz="1800" dirty="0"/>
              <a:t>) region; NY victims can attend any of the 3 other regional SARC premises if unable to attend NY premises</a:t>
            </a:r>
          </a:p>
        </p:txBody>
      </p:sp>
      <p:sp>
        <p:nvSpPr>
          <p:cNvPr id="5" name="Slide Number Placeholder 4">
            <a:extLst>
              <a:ext uri="{FF2B5EF4-FFF2-40B4-BE49-F238E27FC236}">
                <a16:creationId xmlns:a16="http://schemas.microsoft.com/office/drawing/2014/main" id="{B85530CA-8839-43B9-8AA0-B5ED74E48DB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D85E3C2-B666-4AD8-9390-56792784CA0D}" type="slidenum">
              <a:rPr kumimoji="0" lang="en-GB" altLang="en-US"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altLang="en-US" sz="12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64207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63CA5-8163-4727-B346-71F0A13AC503}"/>
              </a:ext>
            </a:extLst>
          </p:cNvPr>
          <p:cNvSpPr>
            <a:spLocks noGrp="1"/>
          </p:cNvSpPr>
          <p:nvPr>
            <p:ph type="title"/>
          </p:nvPr>
        </p:nvSpPr>
        <p:spPr/>
        <p:txBody>
          <a:bodyPr/>
          <a:lstStyle/>
          <a:p>
            <a:r>
              <a:rPr lang="pt-BR" b="1" dirty="0">
                <a:latin typeface="+mn-lt"/>
              </a:rPr>
              <a:t>Adult Sexual Assault Referral Centre (SARC) - Outputs</a:t>
            </a:r>
            <a:endParaRPr lang="en-GB" b="1" dirty="0">
              <a:latin typeface="+mn-lt"/>
            </a:endParaRPr>
          </a:p>
        </p:txBody>
      </p:sp>
      <p:graphicFrame>
        <p:nvGraphicFramePr>
          <p:cNvPr id="4" name="Content Placeholder 3"/>
          <p:cNvGraphicFramePr>
            <a:graphicFrameLocks noGrp="1"/>
          </p:cNvGraphicFramePr>
          <p:nvPr>
            <p:ph idx="1"/>
            <p:extLst/>
          </p:nvPr>
        </p:nvGraphicFramePr>
        <p:xfrm>
          <a:off x="838200" y="1756887"/>
          <a:ext cx="9547796" cy="4079240"/>
        </p:xfrm>
        <a:graphic>
          <a:graphicData uri="http://schemas.openxmlformats.org/drawingml/2006/table">
            <a:tbl>
              <a:tblPr firstRow="1" bandRow="1">
                <a:tableStyleId>{5C22544A-7EE6-4342-B048-85BDC9FD1C3A}</a:tableStyleId>
              </a:tblPr>
              <a:tblGrid>
                <a:gridCol w="1609408">
                  <a:extLst>
                    <a:ext uri="{9D8B030D-6E8A-4147-A177-3AD203B41FA5}">
                      <a16:colId xmlns:a16="http://schemas.microsoft.com/office/drawing/2014/main" val="2650775717"/>
                    </a:ext>
                  </a:extLst>
                </a:gridCol>
                <a:gridCol w="1585150">
                  <a:extLst>
                    <a:ext uri="{9D8B030D-6E8A-4147-A177-3AD203B41FA5}">
                      <a16:colId xmlns:a16="http://schemas.microsoft.com/office/drawing/2014/main" val="568728312"/>
                    </a:ext>
                  </a:extLst>
                </a:gridCol>
                <a:gridCol w="1504378">
                  <a:extLst>
                    <a:ext uri="{9D8B030D-6E8A-4147-A177-3AD203B41FA5}">
                      <a16:colId xmlns:a16="http://schemas.microsoft.com/office/drawing/2014/main" val="1528298281"/>
                    </a:ext>
                  </a:extLst>
                </a:gridCol>
                <a:gridCol w="2379282">
                  <a:extLst>
                    <a:ext uri="{9D8B030D-6E8A-4147-A177-3AD203B41FA5}">
                      <a16:colId xmlns:a16="http://schemas.microsoft.com/office/drawing/2014/main" val="2167575837"/>
                    </a:ext>
                  </a:extLst>
                </a:gridCol>
                <a:gridCol w="2469578">
                  <a:extLst>
                    <a:ext uri="{9D8B030D-6E8A-4147-A177-3AD203B41FA5}">
                      <a16:colId xmlns:a16="http://schemas.microsoft.com/office/drawing/2014/main" val="65243192"/>
                    </a:ext>
                  </a:extLst>
                </a:gridCol>
              </a:tblGrid>
              <a:tr h="370840">
                <a:tc>
                  <a:txBody>
                    <a:bodyPr/>
                    <a:lstStyle/>
                    <a:p>
                      <a:endParaRPr lang="en-GB" dirty="0"/>
                    </a:p>
                  </a:txBody>
                  <a:tcPr/>
                </a:tc>
                <a:tc>
                  <a:txBody>
                    <a:bodyPr/>
                    <a:lstStyle/>
                    <a:p>
                      <a:pPr algn="ctr"/>
                      <a:r>
                        <a:rPr lang="en-GB" dirty="0"/>
                        <a:t>Total Referrals</a:t>
                      </a:r>
                    </a:p>
                  </a:txBody>
                  <a:tcPr/>
                </a:tc>
                <a:tc>
                  <a:txBody>
                    <a:bodyPr/>
                    <a:lstStyle/>
                    <a:p>
                      <a:pPr algn="ctr"/>
                      <a:r>
                        <a:rPr lang="en-GB" dirty="0"/>
                        <a:t>Examinations</a:t>
                      </a:r>
                    </a:p>
                  </a:txBody>
                  <a:tcPr/>
                </a:tc>
                <a:tc>
                  <a:txBody>
                    <a:bodyPr/>
                    <a:lstStyle/>
                    <a:p>
                      <a:pPr algn="ctr"/>
                      <a:r>
                        <a:rPr lang="en-GB" dirty="0"/>
                        <a:t>Telephone Advice-only</a:t>
                      </a:r>
                    </a:p>
                  </a:txBody>
                  <a:tcPr/>
                </a:tc>
                <a:tc>
                  <a:txBody>
                    <a:bodyPr/>
                    <a:lstStyle/>
                    <a:p>
                      <a:pPr algn="ctr"/>
                      <a:r>
                        <a:rPr lang="en-GB" dirty="0"/>
                        <a:t>Cancelled Examinations</a:t>
                      </a:r>
                    </a:p>
                  </a:txBody>
                  <a:tcPr/>
                </a:tc>
                <a:extLst>
                  <a:ext uri="{0D108BD9-81ED-4DB2-BD59-A6C34878D82A}">
                    <a16:rowId xmlns:a16="http://schemas.microsoft.com/office/drawing/2014/main" val="2436261176"/>
                  </a:ext>
                </a:extLst>
              </a:tr>
              <a:tr h="370840">
                <a:tc>
                  <a:txBody>
                    <a:bodyPr/>
                    <a:lstStyle/>
                    <a:p>
                      <a:pPr algn="r"/>
                      <a:r>
                        <a:rPr lang="en-GB" b="0" dirty="0"/>
                        <a:t>Jan to Mar 19</a:t>
                      </a:r>
                    </a:p>
                  </a:txBody>
                  <a:tcPr/>
                </a:tc>
                <a:tc>
                  <a:txBody>
                    <a:bodyPr/>
                    <a:lstStyle/>
                    <a:p>
                      <a:pPr algn="r"/>
                      <a:r>
                        <a:rPr lang="en-GB" dirty="0"/>
                        <a:t>58</a:t>
                      </a:r>
                    </a:p>
                  </a:txBody>
                  <a:tcPr/>
                </a:tc>
                <a:tc>
                  <a:txBody>
                    <a:bodyPr/>
                    <a:lstStyle/>
                    <a:p>
                      <a:pPr algn="r"/>
                      <a:r>
                        <a:rPr lang="en-GB" sz="1800" b="0" dirty="0"/>
                        <a:t>32</a:t>
                      </a:r>
                    </a:p>
                  </a:txBody>
                  <a:tcPr marL="91447" marR="91447" marT="45748" marB="45748" anchor="ctr"/>
                </a:tc>
                <a:tc>
                  <a:txBody>
                    <a:bodyPr/>
                    <a:lstStyle/>
                    <a:p>
                      <a:pPr algn="r"/>
                      <a:r>
                        <a:rPr lang="en-GB" sz="1800" b="0" dirty="0"/>
                        <a:t>14</a:t>
                      </a:r>
                    </a:p>
                  </a:txBody>
                  <a:tcPr marL="91447" marR="91447" marT="45748" marB="45748" anchor="ctr"/>
                </a:tc>
                <a:tc>
                  <a:txBody>
                    <a:bodyPr/>
                    <a:lstStyle/>
                    <a:p>
                      <a:pPr algn="r"/>
                      <a:r>
                        <a:rPr lang="en-GB" sz="1800" b="0" dirty="0"/>
                        <a:t>12</a:t>
                      </a:r>
                    </a:p>
                  </a:txBody>
                  <a:tcPr marL="91447" marR="91447" marT="45748" marB="45748" anchor="ctr"/>
                </a:tc>
                <a:extLst>
                  <a:ext uri="{0D108BD9-81ED-4DB2-BD59-A6C34878D82A}">
                    <a16:rowId xmlns:a16="http://schemas.microsoft.com/office/drawing/2014/main" val="581292085"/>
                  </a:ext>
                </a:extLst>
              </a:tr>
              <a:tr h="370840">
                <a:tc>
                  <a:txBody>
                    <a:bodyPr/>
                    <a:lstStyle/>
                    <a:p>
                      <a:pPr algn="r"/>
                      <a:r>
                        <a:rPr lang="en-GB" b="0" dirty="0"/>
                        <a:t>Apr to Jun 19</a:t>
                      </a:r>
                    </a:p>
                  </a:txBody>
                  <a:tcPr/>
                </a:tc>
                <a:tc>
                  <a:txBody>
                    <a:bodyPr/>
                    <a:lstStyle/>
                    <a:p>
                      <a:pPr algn="r"/>
                      <a:r>
                        <a:rPr lang="en-GB" dirty="0"/>
                        <a:t>70</a:t>
                      </a:r>
                    </a:p>
                  </a:txBody>
                  <a:tcPr/>
                </a:tc>
                <a:tc>
                  <a:txBody>
                    <a:bodyPr/>
                    <a:lstStyle/>
                    <a:p>
                      <a:pPr algn="r"/>
                      <a:r>
                        <a:rPr lang="en-GB" sz="1800" b="0" dirty="0"/>
                        <a:t>43</a:t>
                      </a:r>
                    </a:p>
                  </a:txBody>
                  <a:tcPr marL="91447" marR="91447" marT="45748" marB="45748" anchor="ctr"/>
                </a:tc>
                <a:tc>
                  <a:txBody>
                    <a:bodyPr/>
                    <a:lstStyle/>
                    <a:p>
                      <a:pPr algn="r"/>
                      <a:r>
                        <a:rPr lang="en-GB" sz="1800" b="0" dirty="0"/>
                        <a:t>17</a:t>
                      </a:r>
                    </a:p>
                  </a:txBody>
                  <a:tcPr marL="91447" marR="91447" marT="45748" marB="45748" anchor="ctr"/>
                </a:tc>
                <a:tc>
                  <a:txBody>
                    <a:bodyPr/>
                    <a:lstStyle/>
                    <a:p>
                      <a:pPr algn="r"/>
                      <a:r>
                        <a:rPr lang="en-GB" sz="1800" b="0" dirty="0"/>
                        <a:t>10</a:t>
                      </a:r>
                    </a:p>
                  </a:txBody>
                  <a:tcPr marL="91447" marR="91447" marT="45748" marB="45748" anchor="ctr"/>
                </a:tc>
                <a:extLst>
                  <a:ext uri="{0D108BD9-81ED-4DB2-BD59-A6C34878D82A}">
                    <a16:rowId xmlns:a16="http://schemas.microsoft.com/office/drawing/2014/main" val="1651735040"/>
                  </a:ext>
                </a:extLst>
              </a:tr>
              <a:tr h="370840">
                <a:tc>
                  <a:txBody>
                    <a:bodyPr/>
                    <a:lstStyle/>
                    <a:p>
                      <a:pPr algn="r"/>
                      <a:r>
                        <a:rPr lang="en-GB" b="0" dirty="0"/>
                        <a:t>Jul to Sept 19</a:t>
                      </a:r>
                    </a:p>
                  </a:txBody>
                  <a:tcPr/>
                </a:tc>
                <a:tc>
                  <a:txBody>
                    <a:bodyPr/>
                    <a:lstStyle/>
                    <a:p>
                      <a:pPr algn="r"/>
                      <a:r>
                        <a:rPr lang="en-GB" dirty="0"/>
                        <a:t>60</a:t>
                      </a:r>
                    </a:p>
                  </a:txBody>
                  <a:tcPr/>
                </a:tc>
                <a:tc>
                  <a:txBody>
                    <a:bodyPr/>
                    <a:lstStyle/>
                    <a:p>
                      <a:pPr algn="r"/>
                      <a:r>
                        <a:rPr lang="en-GB" sz="1800" b="0" dirty="0"/>
                        <a:t>32</a:t>
                      </a:r>
                    </a:p>
                  </a:txBody>
                  <a:tcPr marL="91447" marR="91447" marT="45748" marB="45748" anchor="ctr"/>
                </a:tc>
                <a:tc>
                  <a:txBody>
                    <a:bodyPr/>
                    <a:lstStyle/>
                    <a:p>
                      <a:pPr algn="r"/>
                      <a:r>
                        <a:rPr lang="en-GB" sz="1800" b="0" dirty="0"/>
                        <a:t>20</a:t>
                      </a:r>
                    </a:p>
                  </a:txBody>
                  <a:tcPr marL="91447" marR="91447" marT="45748" marB="45748" anchor="ctr"/>
                </a:tc>
                <a:tc>
                  <a:txBody>
                    <a:bodyPr/>
                    <a:lstStyle/>
                    <a:p>
                      <a:pPr algn="r"/>
                      <a:r>
                        <a:rPr lang="en-GB" sz="1800" b="0" dirty="0"/>
                        <a:t>8</a:t>
                      </a:r>
                    </a:p>
                  </a:txBody>
                  <a:tcPr marL="91447" marR="91447" marT="45748" marB="45748" anchor="ctr"/>
                </a:tc>
                <a:extLst>
                  <a:ext uri="{0D108BD9-81ED-4DB2-BD59-A6C34878D82A}">
                    <a16:rowId xmlns:a16="http://schemas.microsoft.com/office/drawing/2014/main" val="105750309"/>
                  </a:ext>
                </a:extLst>
              </a:tr>
              <a:tr h="370840">
                <a:tc>
                  <a:txBody>
                    <a:bodyPr/>
                    <a:lstStyle/>
                    <a:p>
                      <a:pPr algn="r"/>
                      <a:r>
                        <a:rPr lang="en-GB" b="0" dirty="0"/>
                        <a:t>Oct to Dec 19*</a:t>
                      </a:r>
                    </a:p>
                  </a:txBody>
                  <a:tcPr/>
                </a:tc>
                <a:tc>
                  <a:txBody>
                    <a:bodyPr/>
                    <a:lstStyle/>
                    <a:p>
                      <a:pPr algn="r"/>
                      <a:r>
                        <a:rPr lang="en-GB" dirty="0"/>
                        <a:t>36</a:t>
                      </a:r>
                    </a:p>
                  </a:txBody>
                  <a:tcPr/>
                </a:tc>
                <a:tc>
                  <a:txBody>
                    <a:bodyPr/>
                    <a:lstStyle/>
                    <a:p>
                      <a:pPr algn="r"/>
                      <a:r>
                        <a:rPr lang="en-GB" sz="1800" b="0" dirty="0"/>
                        <a:t>17</a:t>
                      </a:r>
                    </a:p>
                  </a:txBody>
                  <a:tcPr marL="91447" marR="91447" marT="45748" marB="45748" anchor="ctr"/>
                </a:tc>
                <a:tc>
                  <a:txBody>
                    <a:bodyPr/>
                    <a:lstStyle/>
                    <a:p>
                      <a:pPr algn="r"/>
                      <a:r>
                        <a:rPr lang="en-GB" sz="1800" b="0" dirty="0"/>
                        <a:t>17</a:t>
                      </a:r>
                    </a:p>
                  </a:txBody>
                  <a:tcPr marL="91447" marR="91447" marT="45748" marB="45748" anchor="ctr"/>
                </a:tc>
                <a:tc>
                  <a:txBody>
                    <a:bodyPr/>
                    <a:lstStyle/>
                    <a:p>
                      <a:pPr algn="r"/>
                      <a:r>
                        <a:rPr lang="en-GB" sz="1800" b="0" dirty="0"/>
                        <a:t>2</a:t>
                      </a:r>
                    </a:p>
                  </a:txBody>
                  <a:tcPr marL="91447" marR="91447" marT="45748" marB="45748" anchor="ctr"/>
                </a:tc>
                <a:extLst>
                  <a:ext uri="{0D108BD9-81ED-4DB2-BD59-A6C34878D82A}">
                    <a16:rowId xmlns:a16="http://schemas.microsoft.com/office/drawing/2014/main" val="3068518063"/>
                  </a:ext>
                </a:extLst>
              </a:tr>
              <a:tr h="370840">
                <a:tc>
                  <a:txBody>
                    <a:bodyPr/>
                    <a:lstStyle/>
                    <a:p>
                      <a:pPr algn="r"/>
                      <a:r>
                        <a:rPr lang="en-GB" b="1" dirty="0"/>
                        <a:t>2019 Total</a:t>
                      </a:r>
                    </a:p>
                  </a:txBody>
                  <a:tcPr/>
                </a:tc>
                <a:tc>
                  <a:txBody>
                    <a:bodyPr/>
                    <a:lstStyle/>
                    <a:p>
                      <a:pPr algn="r"/>
                      <a:r>
                        <a:rPr lang="en-GB" b="1" dirty="0"/>
                        <a:t>224</a:t>
                      </a:r>
                    </a:p>
                  </a:txBody>
                  <a:tcPr/>
                </a:tc>
                <a:tc>
                  <a:txBody>
                    <a:bodyPr/>
                    <a:lstStyle/>
                    <a:p>
                      <a:pPr algn="r"/>
                      <a:r>
                        <a:rPr lang="en-GB" b="1" dirty="0"/>
                        <a:t>124 (55%)</a:t>
                      </a:r>
                    </a:p>
                  </a:txBody>
                  <a:tcPr/>
                </a:tc>
                <a:tc>
                  <a:txBody>
                    <a:bodyPr/>
                    <a:lstStyle/>
                    <a:p>
                      <a:pPr algn="r"/>
                      <a:r>
                        <a:rPr lang="en-GB" b="1" dirty="0"/>
                        <a:t>68 (31%)</a:t>
                      </a:r>
                    </a:p>
                  </a:txBody>
                  <a:tcPr/>
                </a:tc>
                <a:tc>
                  <a:txBody>
                    <a:bodyPr/>
                    <a:lstStyle/>
                    <a:p>
                      <a:pPr algn="r"/>
                      <a:r>
                        <a:rPr lang="en-GB" b="1" dirty="0"/>
                        <a:t>32 (14%)</a:t>
                      </a:r>
                    </a:p>
                  </a:txBody>
                  <a:tcPr/>
                </a:tc>
                <a:extLst>
                  <a:ext uri="{0D108BD9-81ED-4DB2-BD59-A6C34878D82A}">
                    <a16:rowId xmlns:a16="http://schemas.microsoft.com/office/drawing/2014/main" val="2405392227"/>
                  </a:ext>
                </a:extLst>
              </a:tr>
              <a:tr h="370840">
                <a:tc>
                  <a:txBody>
                    <a:bodyPr/>
                    <a:lstStyle/>
                    <a:p>
                      <a:pPr algn="r"/>
                      <a:r>
                        <a:rPr lang="en-GB" b="0" dirty="0"/>
                        <a:t>Jan to Mar 20</a:t>
                      </a:r>
                    </a:p>
                  </a:txBody>
                  <a:tcPr/>
                </a:tc>
                <a:tc>
                  <a:txBody>
                    <a:bodyPr/>
                    <a:lstStyle/>
                    <a:p>
                      <a:pPr algn="r"/>
                      <a:r>
                        <a:rPr lang="en-GB" dirty="0"/>
                        <a:t>51</a:t>
                      </a:r>
                    </a:p>
                  </a:txBody>
                  <a:tcPr/>
                </a:tc>
                <a:tc>
                  <a:txBody>
                    <a:bodyPr/>
                    <a:lstStyle/>
                    <a:p>
                      <a:pPr algn="r"/>
                      <a:r>
                        <a:rPr lang="en-GB" dirty="0"/>
                        <a:t>34</a:t>
                      </a:r>
                    </a:p>
                  </a:txBody>
                  <a:tcPr/>
                </a:tc>
                <a:tc>
                  <a:txBody>
                    <a:bodyPr/>
                    <a:lstStyle/>
                    <a:p>
                      <a:pPr algn="r"/>
                      <a:r>
                        <a:rPr lang="en-GB" dirty="0"/>
                        <a:t>14</a:t>
                      </a:r>
                    </a:p>
                  </a:txBody>
                  <a:tcPr/>
                </a:tc>
                <a:tc>
                  <a:txBody>
                    <a:bodyPr/>
                    <a:lstStyle/>
                    <a:p>
                      <a:pPr algn="r"/>
                      <a:r>
                        <a:rPr lang="en-GB" dirty="0"/>
                        <a:t>3</a:t>
                      </a:r>
                    </a:p>
                  </a:txBody>
                  <a:tcPr/>
                </a:tc>
                <a:extLst>
                  <a:ext uri="{0D108BD9-81ED-4DB2-BD59-A6C34878D82A}">
                    <a16:rowId xmlns:a16="http://schemas.microsoft.com/office/drawing/2014/main" val="4277840202"/>
                  </a:ext>
                </a:extLst>
              </a:tr>
              <a:tr h="370840">
                <a:tc>
                  <a:txBody>
                    <a:bodyPr/>
                    <a:lstStyle/>
                    <a:p>
                      <a:pPr algn="r"/>
                      <a:r>
                        <a:rPr lang="en-GB" b="0" dirty="0"/>
                        <a:t>Apr to Jun 20</a:t>
                      </a:r>
                    </a:p>
                  </a:txBody>
                  <a:tcPr/>
                </a:tc>
                <a:tc>
                  <a:txBody>
                    <a:bodyPr/>
                    <a:lstStyle/>
                    <a:p>
                      <a:pPr algn="r"/>
                      <a:r>
                        <a:rPr lang="en-GB" dirty="0"/>
                        <a:t>38</a:t>
                      </a:r>
                    </a:p>
                  </a:txBody>
                  <a:tcPr/>
                </a:tc>
                <a:tc>
                  <a:txBody>
                    <a:bodyPr/>
                    <a:lstStyle/>
                    <a:p>
                      <a:pPr algn="r"/>
                      <a:r>
                        <a:rPr lang="en-GB" dirty="0"/>
                        <a:t>15</a:t>
                      </a:r>
                    </a:p>
                  </a:txBody>
                  <a:tcPr/>
                </a:tc>
                <a:tc>
                  <a:txBody>
                    <a:bodyPr/>
                    <a:lstStyle/>
                    <a:p>
                      <a:pPr algn="r"/>
                      <a:r>
                        <a:rPr lang="en-GB" dirty="0"/>
                        <a:t>13</a:t>
                      </a:r>
                    </a:p>
                  </a:txBody>
                  <a:tcPr/>
                </a:tc>
                <a:tc>
                  <a:txBody>
                    <a:bodyPr/>
                    <a:lstStyle/>
                    <a:p>
                      <a:pPr algn="r"/>
                      <a:r>
                        <a:rPr lang="en-GB" dirty="0"/>
                        <a:t>10</a:t>
                      </a:r>
                    </a:p>
                  </a:txBody>
                  <a:tcPr/>
                </a:tc>
                <a:extLst>
                  <a:ext uri="{0D108BD9-81ED-4DB2-BD59-A6C34878D82A}">
                    <a16:rowId xmlns:a16="http://schemas.microsoft.com/office/drawing/2014/main" val="4049056204"/>
                  </a:ext>
                </a:extLst>
              </a:tr>
              <a:tr h="370840">
                <a:tc>
                  <a:txBody>
                    <a:bodyPr/>
                    <a:lstStyle/>
                    <a:p>
                      <a:pPr algn="r"/>
                      <a:r>
                        <a:rPr lang="en-GB" b="0" dirty="0"/>
                        <a:t>Jul to Sept 20</a:t>
                      </a:r>
                    </a:p>
                  </a:txBody>
                  <a:tcPr/>
                </a:tc>
                <a:tc>
                  <a:txBody>
                    <a:bodyPr/>
                    <a:lstStyle/>
                    <a:p>
                      <a:pPr algn="r"/>
                      <a:r>
                        <a:rPr lang="en-GB" dirty="0"/>
                        <a:t>68</a:t>
                      </a:r>
                    </a:p>
                  </a:txBody>
                  <a:tcPr/>
                </a:tc>
                <a:tc>
                  <a:txBody>
                    <a:bodyPr/>
                    <a:lstStyle/>
                    <a:p>
                      <a:pPr algn="r"/>
                      <a:r>
                        <a:rPr lang="en-GB" dirty="0"/>
                        <a:t>34</a:t>
                      </a:r>
                    </a:p>
                  </a:txBody>
                  <a:tcPr/>
                </a:tc>
                <a:tc>
                  <a:txBody>
                    <a:bodyPr/>
                    <a:lstStyle/>
                    <a:p>
                      <a:pPr algn="r"/>
                      <a:r>
                        <a:rPr lang="en-GB" dirty="0"/>
                        <a:t>31</a:t>
                      </a:r>
                    </a:p>
                  </a:txBody>
                  <a:tcPr/>
                </a:tc>
                <a:tc>
                  <a:txBody>
                    <a:bodyPr/>
                    <a:lstStyle/>
                    <a:p>
                      <a:pPr algn="r"/>
                      <a:r>
                        <a:rPr lang="en-GB" dirty="0"/>
                        <a:t>3</a:t>
                      </a:r>
                    </a:p>
                  </a:txBody>
                  <a:tcPr/>
                </a:tc>
                <a:extLst>
                  <a:ext uri="{0D108BD9-81ED-4DB2-BD59-A6C34878D82A}">
                    <a16:rowId xmlns:a16="http://schemas.microsoft.com/office/drawing/2014/main" val="236326320"/>
                  </a:ext>
                </a:extLst>
              </a:tr>
              <a:tr h="370840">
                <a:tc>
                  <a:txBody>
                    <a:bodyPr/>
                    <a:lstStyle/>
                    <a:p>
                      <a:pPr algn="r"/>
                      <a:r>
                        <a:rPr lang="en-GB" b="0" dirty="0"/>
                        <a:t>Oct to Dec 20</a:t>
                      </a:r>
                    </a:p>
                  </a:txBody>
                  <a:tcPr/>
                </a:tc>
                <a:tc>
                  <a:txBody>
                    <a:bodyPr/>
                    <a:lstStyle/>
                    <a:p>
                      <a:pPr algn="r"/>
                      <a:r>
                        <a:rPr lang="en-GB" dirty="0"/>
                        <a:t>54</a:t>
                      </a:r>
                    </a:p>
                  </a:txBody>
                  <a:tcPr/>
                </a:tc>
                <a:tc>
                  <a:txBody>
                    <a:bodyPr/>
                    <a:lstStyle/>
                    <a:p>
                      <a:pPr algn="r"/>
                      <a:r>
                        <a:rPr lang="en-GB" dirty="0"/>
                        <a:t>31</a:t>
                      </a:r>
                    </a:p>
                  </a:txBody>
                  <a:tcPr/>
                </a:tc>
                <a:tc>
                  <a:txBody>
                    <a:bodyPr/>
                    <a:lstStyle/>
                    <a:p>
                      <a:pPr algn="r"/>
                      <a:r>
                        <a:rPr lang="en-GB" dirty="0"/>
                        <a:t>22</a:t>
                      </a:r>
                    </a:p>
                  </a:txBody>
                  <a:tcPr/>
                </a:tc>
                <a:tc>
                  <a:txBody>
                    <a:bodyPr/>
                    <a:lstStyle/>
                    <a:p>
                      <a:pPr algn="r"/>
                      <a:r>
                        <a:rPr lang="en-GB" dirty="0"/>
                        <a:t>1</a:t>
                      </a:r>
                    </a:p>
                  </a:txBody>
                  <a:tcPr/>
                </a:tc>
                <a:extLst>
                  <a:ext uri="{0D108BD9-81ED-4DB2-BD59-A6C34878D82A}">
                    <a16:rowId xmlns:a16="http://schemas.microsoft.com/office/drawing/2014/main" val="3280779814"/>
                  </a:ext>
                </a:extLst>
              </a:tr>
              <a:tr h="370840">
                <a:tc>
                  <a:txBody>
                    <a:bodyPr/>
                    <a:lstStyle/>
                    <a:p>
                      <a:pPr algn="r"/>
                      <a:r>
                        <a:rPr lang="en-GB" b="1" dirty="0"/>
                        <a:t>2020 Total</a:t>
                      </a:r>
                    </a:p>
                  </a:txBody>
                  <a:tcPr/>
                </a:tc>
                <a:tc>
                  <a:txBody>
                    <a:bodyPr/>
                    <a:lstStyle/>
                    <a:p>
                      <a:pPr algn="r"/>
                      <a:r>
                        <a:rPr lang="en-GB" b="1" dirty="0"/>
                        <a:t>211</a:t>
                      </a:r>
                    </a:p>
                  </a:txBody>
                  <a:tcPr/>
                </a:tc>
                <a:tc>
                  <a:txBody>
                    <a:bodyPr/>
                    <a:lstStyle/>
                    <a:p>
                      <a:pPr algn="r"/>
                      <a:r>
                        <a:rPr lang="en-GB" b="1" dirty="0"/>
                        <a:t>114 (54%)</a:t>
                      </a:r>
                    </a:p>
                  </a:txBody>
                  <a:tcPr/>
                </a:tc>
                <a:tc>
                  <a:txBody>
                    <a:bodyPr/>
                    <a:lstStyle/>
                    <a:p>
                      <a:pPr algn="r"/>
                      <a:r>
                        <a:rPr lang="en-GB" b="1" dirty="0"/>
                        <a:t>80 (38%)</a:t>
                      </a:r>
                    </a:p>
                  </a:txBody>
                  <a:tcPr/>
                </a:tc>
                <a:tc>
                  <a:txBody>
                    <a:bodyPr/>
                    <a:lstStyle/>
                    <a:p>
                      <a:pPr algn="r"/>
                      <a:r>
                        <a:rPr lang="en-GB" b="1" dirty="0"/>
                        <a:t>17 (8%)</a:t>
                      </a:r>
                    </a:p>
                  </a:txBody>
                  <a:tcPr/>
                </a:tc>
                <a:extLst>
                  <a:ext uri="{0D108BD9-81ED-4DB2-BD59-A6C34878D82A}">
                    <a16:rowId xmlns:a16="http://schemas.microsoft.com/office/drawing/2014/main" val="1376518328"/>
                  </a:ext>
                </a:extLst>
              </a:tr>
            </a:tbl>
          </a:graphicData>
        </a:graphic>
      </p:graphicFrame>
      <p:sp>
        <p:nvSpPr>
          <p:cNvPr id="5" name="Slide Number Placeholder 4">
            <a:extLst>
              <a:ext uri="{FF2B5EF4-FFF2-40B4-BE49-F238E27FC236}">
                <a16:creationId xmlns:a16="http://schemas.microsoft.com/office/drawing/2014/main" id="{B85530CA-8839-43B9-8AA0-B5ED74E48DB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D85E3C2-B666-4AD8-9390-56792784CA0D}" type="slidenum">
              <a:rPr kumimoji="0" lang="en-GB" altLang="en-US"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altLang="en-US" sz="12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1692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p>
        </p:txBody>
      </p:sp>
      <p:sp>
        <p:nvSpPr>
          <p:cNvPr id="3" name="Content Placeholder 2"/>
          <p:cNvSpPr>
            <a:spLocks noGrp="1"/>
          </p:cNvSpPr>
          <p:nvPr>
            <p:ph idx="1"/>
          </p:nvPr>
        </p:nvSpPr>
        <p:spPr/>
        <p:txBody>
          <a:bodyPr>
            <a:normAutofit/>
          </a:bodyPr>
          <a:lstStyle/>
          <a:p>
            <a:r>
              <a:rPr lang="en-GB" dirty="0"/>
              <a:t>Rape</a:t>
            </a:r>
          </a:p>
          <a:p>
            <a:r>
              <a:rPr lang="en-GB" dirty="0"/>
              <a:t>Sexual activity with a child </a:t>
            </a:r>
          </a:p>
          <a:p>
            <a:r>
              <a:rPr lang="en-GB" dirty="0"/>
              <a:t>Sexual grooming</a:t>
            </a:r>
          </a:p>
          <a:p>
            <a:r>
              <a:rPr lang="en-GB" dirty="0"/>
              <a:t>Exposure and voyeurism</a:t>
            </a:r>
          </a:p>
          <a:p>
            <a:r>
              <a:rPr lang="en-GB" dirty="0"/>
              <a:t>Abuse of position of trust</a:t>
            </a:r>
          </a:p>
          <a:p>
            <a:r>
              <a:rPr lang="en-GB" dirty="0"/>
              <a:t>Abuse of children through sexual exploitation</a:t>
            </a:r>
          </a:p>
          <a:p>
            <a:r>
              <a:rPr lang="en-GB" dirty="0"/>
              <a:t>Miscellaneous sexual offences</a:t>
            </a:r>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2</a:t>
            </a:fld>
            <a:endParaRPr lang="en-US" altLang="en-US" dirty="0"/>
          </a:p>
        </p:txBody>
      </p:sp>
    </p:spTree>
    <p:extLst>
      <p:ext uri="{BB962C8B-B14F-4D97-AF65-F5344CB8AC3E}">
        <p14:creationId xmlns:p14="http://schemas.microsoft.com/office/powerpoint/2010/main" val="917051414"/>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BAAEE-9A44-4174-A74B-2C28BAAF8FD3}"/>
              </a:ext>
            </a:extLst>
          </p:cNvPr>
          <p:cNvSpPr>
            <a:spLocks noGrp="1"/>
          </p:cNvSpPr>
          <p:nvPr>
            <p:ph type="title"/>
          </p:nvPr>
        </p:nvSpPr>
        <p:spPr/>
        <p:txBody>
          <a:bodyPr/>
          <a:lstStyle/>
          <a:p>
            <a:r>
              <a:rPr lang="en-GB" b="1" dirty="0">
                <a:latin typeface="+mn-lt"/>
              </a:rPr>
              <a:t>Child Sexual Assault Assessment Service (CSAAS)</a:t>
            </a:r>
          </a:p>
        </p:txBody>
      </p:sp>
      <p:sp>
        <p:nvSpPr>
          <p:cNvPr id="3" name="Content Placeholder 2">
            <a:extLst>
              <a:ext uri="{FF2B5EF4-FFF2-40B4-BE49-F238E27FC236}">
                <a16:creationId xmlns:a16="http://schemas.microsoft.com/office/drawing/2014/main" id="{FE7EF823-D262-463C-841B-3F1BCB09675B}"/>
              </a:ext>
            </a:extLst>
          </p:cNvPr>
          <p:cNvSpPr>
            <a:spLocks noGrp="1"/>
          </p:cNvSpPr>
          <p:nvPr>
            <p:ph idx="1"/>
          </p:nvPr>
        </p:nvSpPr>
        <p:spPr/>
        <p:txBody>
          <a:bodyPr/>
          <a:lstStyle/>
          <a:p>
            <a:r>
              <a:rPr lang="en-GB" sz="1800" dirty="0"/>
              <a:t>The CSAAS is for any child or young person, up to 16 who has disclosed sexual abuse or assault, or where it is suspected to have happened</a:t>
            </a:r>
          </a:p>
          <a:p>
            <a:pPr lvl="1"/>
            <a:r>
              <a:rPr lang="en-GB" sz="1800" dirty="0"/>
              <a:t>Older young people, up to 19 may also use the CSAAS if they have additional needs or it is considered clinically appropriate</a:t>
            </a:r>
          </a:p>
          <a:p>
            <a:r>
              <a:rPr lang="en-GB" sz="1800" dirty="0"/>
              <a:t>Services include medical examination, obtaining forensic samples, and arranging aftercare</a:t>
            </a:r>
          </a:p>
          <a:p>
            <a:r>
              <a:rPr lang="en-GB" sz="1800" dirty="0"/>
              <a:t>Children and young people must be referred by a social worker or the police - CSAAS is not a self-referral service (unlike the Adult SARC) – services are free</a:t>
            </a:r>
          </a:p>
          <a:p>
            <a:r>
              <a:rPr lang="en-GB" sz="1800" dirty="0"/>
              <a:t>Young people, aged 13 and above can be seen 24/7 at North Yorkshire’s specialist SARC premises</a:t>
            </a:r>
          </a:p>
          <a:p>
            <a:r>
              <a:rPr lang="en-GB" sz="1800" dirty="0"/>
              <a:t>Children, aged 12 and under are seen by specialist Paediatric Forensic Examiners at weekly clinics at North Yorkshire’s specialist SARC premises, or West Yorkshire premises if urgent examination is required</a:t>
            </a:r>
          </a:p>
          <a:p>
            <a:r>
              <a:rPr lang="en-GB" sz="1800" dirty="0"/>
              <a:t>Services have been jointly commissioned with NHS England since 2016; NHS England are the lead commissioner and contract holder</a:t>
            </a:r>
          </a:p>
          <a:p>
            <a:endParaRPr lang="en-GB" sz="2000" dirty="0"/>
          </a:p>
        </p:txBody>
      </p:sp>
      <p:sp>
        <p:nvSpPr>
          <p:cNvPr id="5" name="Slide Number Placeholder 4">
            <a:extLst>
              <a:ext uri="{FF2B5EF4-FFF2-40B4-BE49-F238E27FC236}">
                <a16:creationId xmlns:a16="http://schemas.microsoft.com/office/drawing/2014/main" id="{60E3B701-32CD-4A14-8FF0-B91C1F036103}"/>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D85E3C2-B666-4AD8-9390-56792784CA0D}" type="slidenum">
              <a:rPr kumimoji="0" lang="en-GB" altLang="en-US"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altLang="en-US" sz="12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38905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BAAEE-9A44-4174-A74B-2C28BAAF8FD3}"/>
              </a:ext>
            </a:extLst>
          </p:cNvPr>
          <p:cNvSpPr>
            <a:spLocks noGrp="1"/>
          </p:cNvSpPr>
          <p:nvPr>
            <p:ph type="title"/>
          </p:nvPr>
        </p:nvSpPr>
        <p:spPr/>
        <p:txBody>
          <a:bodyPr/>
          <a:lstStyle/>
          <a:p>
            <a:r>
              <a:rPr lang="en-GB" b="1" dirty="0">
                <a:latin typeface="+mn-lt"/>
              </a:rPr>
              <a:t>Child Sexual Assault Assessment Service (CSAAS) - Outputs</a:t>
            </a:r>
          </a:p>
        </p:txBody>
      </p:sp>
      <p:graphicFrame>
        <p:nvGraphicFramePr>
          <p:cNvPr id="4" name="Content Placeholder 3"/>
          <p:cNvGraphicFramePr>
            <a:graphicFrameLocks noGrp="1"/>
          </p:cNvGraphicFramePr>
          <p:nvPr>
            <p:ph idx="1"/>
            <p:extLst/>
          </p:nvPr>
        </p:nvGraphicFramePr>
        <p:xfrm>
          <a:off x="838200" y="1756887"/>
          <a:ext cx="9547796" cy="4079240"/>
        </p:xfrm>
        <a:graphic>
          <a:graphicData uri="http://schemas.openxmlformats.org/drawingml/2006/table">
            <a:tbl>
              <a:tblPr firstRow="1" bandRow="1">
                <a:tableStyleId>{5C22544A-7EE6-4342-B048-85BDC9FD1C3A}</a:tableStyleId>
              </a:tblPr>
              <a:tblGrid>
                <a:gridCol w="1609408">
                  <a:extLst>
                    <a:ext uri="{9D8B030D-6E8A-4147-A177-3AD203B41FA5}">
                      <a16:colId xmlns:a16="http://schemas.microsoft.com/office/drawing/2014/main" val="1518015797"/>
                    </a:ext>
                  </a:extLst>
                </a:gridCol>
                <a:gridCol w="1585150">
                  <a:extLst>
                    <a:ext uri="{9D8B030D-6E8A-4147-A177-3AD203B41FA5}">
                      <a16:colId xmlns:a16="http://schemas.microsoft.com/office/drawing/2014/main" val="3907227641"/>
                    </a:ext>
                  </a:extLst>
                </a:gridCol>
                <a:gridCol w="1504378">
                  <a:extLst>
                    <a:ext uri="{9D8B030D-6E8A-4147-A177-3AD203B41FA5}">
                      <a16:colId xmlns:a16="http://schemas.microsoft.com/office/drawing/2014/main" val="1809067808"/>
                    </a:ext>
                  </a:extLst>
                </a:gridCol>
                <a:gridCol w="2379282">
                  <a:extLst>
                    <a:ext uri="{9D8B030D-6E8A-4147-A177-3AD203B41FA5}">
                      <a16:colId xmlns:a16="http://schemas.microsoft.com/office/drawing/2014/main" val="2864404795"/>
                    </a:ext>
                  </a:extLst>
                </a:gridCol>
                <a:gridCol w="2469578">
                  <a:extLst>
                    <a:ext uri="{9D8B030D-6E8A-4147-A177-3AD203B41FA5}">
                      <a16:colId xmlns:a16="http://schemas.microsoft.com/office/drawing/2014/main" val="470172391"/>
                    </a:ext>
                  </a:extLst>
                </a:gridCol>
              </a:tblGrid>
              <a:tr h="370840">
                <a:tc>
                  <a:txBody>
                    <a:bodyPr/>
                    <a:lstStyle/>
                    <a:p>
                      <a:endParaRPr lang="en-GB" dirty="0"/>
                    </a:p>
                  </a:txBody>
                  <a:tcPr/>
                </a:tc>
                <a:tc>
                  <a:txBody>
                    <a:bodyPr/>
                    <a:lstStyle/>
                    <a:p>
                      <a:pPr algn="ctr"/>
                      <a:r>
                        <a:rPr lang="en-GB" dirty="0"/>
                        <a:t>Total Referrals</a:t>
                      </a:r>
                    </a:p>
                  </a:txBody>
                  <a:tcPr/>
                </a:tc>
                <a:tc>
                  <a:txBody>
                    <a:bodyPr/>
                    <a:lstStyle/>
                    <a:p>
                      <a:pPr algn="ctr"/>
                      <a:r>
                        <a:rPr lang="en-GB" dirty="0"/>
                        <a:t>Examinations</a:t>
                      </a:r>
                    </a:p>
                  </a:txBody>
                  <a:tcPr/>
                </a:tc>
                <a:tc>
                  <a:txBody>
                    <a:bodyPr/>
                    <a:lstStyle/>
                    <a:p>
                      <a:pPr algn="ctr"/>
                      <a:r>
                        <a:rPr lang="en-GB" dirty="0"/>
                        <a:t>Telephone Advice-only</a:t>
                      </a:r>
                    </a:p>
                  </a:txBody>
                  <a:tcPr/>
                </a:tc>
                <a:tc>
                  <a:txBody>
                    <a:bodyPr/>
                    <a:lstStyle/>
                    <a:p>
                      <a:pPr algn="ctr"/>
                      <a:r>
                        <a:rPr lang="en-GB" dirty="0"/>
                        <a:t>Cancelled Examinations</a:t>
                      </a:r>
                    </a:p>
                  </a:txBody>
                  <a:tcPr/>
                </a:tc>
                <a:extLst>
                  <a:ext uri="{0D108BD9-81ED-4DB2-BD59-A6C34878D82A}">
                    <a16:rowId xmlns:a16="http://schemas.microsoft.com/office/drawing/2014/main" val="3544736553"/>
                  </a:ext>
                </a:extLst>
              </a:tr>
              <a:tr h="370840">
                <a:tc>
                  <a:txBody>
                    <a:bodyPr/>
                    <a:lstStyle/>
                    <a:p>
                      <a:pPr algn="r"/>
                      <a:r>
                        <a:rPr lang="en-GB" b="0" dirty="0"/>
                        <a:t>Jan to Mar 19</a:t>
                      </a:r>
                    </a:p>
                  </a:txBody>
                  <a:tcPr/>
                </a:tc>
                <a:tc>
                  <a:txBody>
                    <a:bodyPr/>
                    <a:lstStyle/>
                    <a:p>
                      <a:pPr algn="r"/>
                      <a:r>
                        <a:rPr lang="en-GB" dirty="0"/>
                        <a:t>40</a:t>
                      </a:r>
                    </a:p>
                  </a:txBody>
                  <a:tcPr/>
                </a:tc>
                <a:tc>
                  <a:txBody>
                    <a:bodyPr/>
                    <a:lstStyle/>
                    <a:p>
                      <a:pPr algn="r"/>
                      <a:r>
                        <a:rPr lang="en-GB" dirty="0"/>
                        <a:t>20</a:t>
                      </a:r>
                    </a:p>
                  </a:txBody>
                  <a:tcPr/>
                </a:tc>
                <a:tc>
                  <a:txBody>
                    <a:bodyPr/>
                    <a:lstStyle/>
                    <a:p>
                      <a:pPr algn="r"/>
                      <a:r>
                        <a:rPr lang="en-GB" dirty="0"/>
                        <a:t>19</a:t>
                      </a:r>
                    </a:p>
                  </a:txBody>
                  <a:tcPr/>
                </a:tc>
                <a:tc>
                  <a:txBody>
                    <a:bodyPr/>
                    <a:lstStyle/>
                    <a:p>
                      <a:pPr algn="r"/>
                      <a:r>
                        <a:rPr lang="en-GB" dirty="0"/>
                        <a:t>1</a:t>
                      </a:r>
                    </a:p>
                  </a:txBody>
                  <a:tcPr/>
                </a:tc>
                <a:extLst>
                  <a:ext uri="{0D108BD9-81ED-4DB2-BD59-A6C34878D82A}">
                    <a16:rowId xmlns:a16="http://schemas.microsoft.com/office/drawing/2014/main" val="1103165265"/>
                  </a:ext>
                </a:extLst>
              </a:tr>
              <a:tr h="370840">
                <a:tc>
                  <a:txBody>
                    <a:bodyPr/>
                    <a:lstStyle/>
                    <a:p>
                      <a:pPr algn="r"/>
                      <a:r>
                        <a:rPr lang="en-GB" b="0" dirty="0"/>
                        <a:t>Apr to Jun 19</a:t>
                      </a:r>
                    </a:p>
                  </a:txBody>
                  <a:tcPr/>
                </a:tc>
                <a:tc>
                  <a:txBody>
                    <a:bodyPr/>
                    <a:lstStyle/>
                    <a:p>
                      <a:pPr algn="r"/>
                      <a:r>
                        <a:rPr lang="en-GB" dirty="0"/>
                        <a:t>50</a:t>
                      </a:r>
                    </a:p>
                  </a:txBody>
                  <a:tcPr/>
                </a:tc>
                <a:tc>
                  <a:txBody>
                    <a:bodyPr/>
                    <a:lstStyle/>
                    <a:p>
                      <a:pPr algn="r"/>
                      <a:r>
                        <a:rPr lang="en-GB" dirty="0"/>
                        <a:t>24</a:t>
                      </a:r>
                    </a:p>
                  </a:txBody>
                  <a:tcPr/>
                </a:tc>
                <a:tc>
                  <a:txBody>
                    <a:bodyPr/>
                    <a:lstStyle/>
                    <a:p>
                      <a:pPr algn="r"/>
                      <a:r>
                        <a:rPr lang="en-GB" dirty="0"/>
                        <a:t>15</a:t>
                      </a:r>
                    </a:p>
                  </a:txBody>
                  <a:tcPr/>
                </a:tc>
                <a:tc>
                  <a:txBody>
                    <a:bodyPr/>
                    <a:lstStyle/>
                    <a:p>
                      <a:pPr algn="r"/>
                      <a:r>
                        <a:rPr lang="en-GB" dirty="0"/>
                        <a:t>11</a:t>
                      </a:r>
                    </a:p>
                  </a:txBody>
                  <a:tcPr/>
                </a:tc>
                <a:extLst>
                  <a:ext uri="{0D108BD9-81ED-4DB2-BD59-A6C34878D82A}">
                    <a16:rowId xmlns:a16="http://schemas.microsoft.com/office/drawing/2014/main" val="937121923"/>
                  </a:ext>
                </a:extLst>
              </a:tr>
              <a:tr h="370840">
                <a:tc>
                  <a:txBody>
                    <a:bodyPr/>
                    <a:lstStyle/>
                    <a:p>
                      <a:pPr algn="r"/>
                      <a:r>
                        <a:rPr lang="en-GB" b="0" dirty="0"/>
                        <a:t>Jul to Sept 19</a:t>
                      </a:r>
                    </a:p>
                  </a:txBody>
                  <a:tcPr/>
                </a:tc>
                <a:tc>
                  <a:txBody>
                    <a:bodyPr/>
                    <a:lstStyle/>
                    <a:p>
                      <a:pPr algn="r"/>
                      <a:r>
                        <a:rPr lang="en-GB" dirty="0"/>
                        <a:t>23</a:t>
                      </a:r>
                    </a:p>
                  </a:txBody>
                  <a:tcPr/>
                </a:tc>
                <a:tc>
                  <a:txBody>
                    <a:bodyPr/>
                    <a:lstStyle/>
                    <a:p>
                      <a:pPr algn="r"/>
                      <a:r>
                        <a:rPr lang="en-GB" dirty="0"/>
                        <a:t>14</a:t>
                      </a:r>
                    </a:p>
                  </a:txBody>
                  <a:tcPr/>
                </a:tc>
                <a:tc>
                  <a:txBody>
                    <a:bodyPr/>
                    <a:lstStyle/>
                    <a:p>
                      <a:pPr algn="r"/>
                      <a:r>
                        <a:rPr lang="en-GB" dirty="0"/>
                        <a:t>9</a:t>
                      </a:r>
                    </a:p>
                  </a:txBody>
                  <a:tcPr/>
                </a:tc>
                <a:tc>
                  <a:txBody>
                    <a:bodyPr/>
                    <a:lstStyle/>
                    <a:p>
                      <a:pPr algn="r"/>
                      <a:r>
                        <a:rPr lang="en-GB" dirty="0"/>
                        <a:t>1</a:t>
                      </a:r>
                    </a:p>
                  </a:txBody>
                  <a:tcPr/>
                </a:tc>
                <a:extLst>
                  <a:ext uri="{0D108BD9-81ED-4DB2-BD59-A6C34878D82A}">
                    <a16:rowId xmlns:a16="http://schemas.microsoft.com/office/drawing/2014/main" val="683468865"/>
                  </a:ext>
                </a:extLst>
              </a:tr>
              <a:tr h="370840">
                <a:tc>
                  <a:txBody>
                    <a:bodyPr/>
                    <a:lstStyle/>
                    <a:p>
                      <a:pPr algn="r"/>
                      <a:r>
                        <a:rPr lang="en-GB" b="0" dirty="0"/>
                        <a:t>Oct to Dec 19</a:t>
                      </a:r>
                    </a:p>
                  </a:txBody>
                  <a:tcPr/>
                </a:tc>
                <a:tc>
                  <a:txBody>
                    <a:bodyPr/>
                    <a:lstStyle/>
                    <a:p>
                      <a:pPr algn="r"/>
                      <a:r>
                        <a:rPr lang="en-GB" dirty="0"/>
                        <a:t>37</a:t>
                      </a:r>
                    </a:p>
                  </a:txBody>
                  <a:tcPr/>
                </a:tc>
                <a:tc>
                  <a:txBody>
                    <a:bodyPr/>
                    <a:lstStyle/>
                    <a:p>
                      <a:pPr algn="r"/>
                      <a:r>
                        <a:rPr lang="en-GB" dirty="0"/>
                        <a:t>22</a:t>
                      </a:r>
                    </a:p>
                  </a:txBody>
                  <a:tcPr/>
                </a:tc>
                <a:tc>
                  <a:txBody>
                    <a:bodyPr/>
                    <a:lstStyle/>
                    <a:p>
                      <a:pPr algn="r"/>
                      <a:r>
                        <a:rPr lang="en-GB" dirty="0"/>
                        <a:t>12</a:t>
                      </a:r>
                    </a:p>
                  </a:txBody>
                  <a:tcPr/>
                </a:tc>
                <a:tc>
                  <a:txBody>
                    <a:bodyPr/>
                    <a:lstStyle/>
                    <a:p>
                      <a:pPr algn="r"/>
                      <a:r>
                        <a:rPr lang="en-GB" dirty="0"/>
                        <a:t>3</a:t>
                      </a:r>
                    </a:p>
                  </a:txBody>
                  <a:tcPr/>
                </a:tc>
                <a:extLst>
                  <a:ext uri="{0D108BD9-81ED-4DB2-BD59-A6C34878D82A}">
                    <a16:rowId xmlns:a16="http://schemas.microsoft.com/office/drawing/2014/main" val="1535329225"/>
                  </a:ext>
                </a:extLst>
              </a:tr>
              <a:tr h="370840">
                <a:tc>
                  <a:txBody>
                    <a:bodyPr/>
                    <a:lstStyle/>
                    <a:p>
                      <a:pPr algn="r"/>
                      <a:r>
                        <a:rPr lang="en-GB" b="1" dirty="0"/>
                        <a:t>2019 Total</a:t>
                      </a:r>
                    </a:p>
                  </a:txBody>
                  <a:tcPr/>
                </a:tc>
                <a:tc>
                  <a:txBody>
                    <a:bodyPr/>
                    <a:lstStyle/>
                    <a:p>
                      <a:pPr algn="r"/>
                      <a:r>
                        <a:rPr lang="en-GB" b="1" dirty="0"/>
                        <a:t>150</a:t>
                      </a:r>
                    </a:p>
                  </a:txBody>
                  <a:tcPr/>
                </a:tc>
                <a:tc>
                  <a:txBody>
                    <a:bodyPr/>
                    <a:lstStyle/>
                    <a:p>
                      <a:pPr algn="r"/>
                      <a:r>
                        <a:rPr lang="en-GB" b="1" dirty="0"/>
                        <a:t>80 (53%)</a:t>
                      </a:r>
                    </a:p>
                  </a:txBody>
                  <a:tcPr/>
                </a:tc>
                <a:tc>
                  <a:txBody>
                    <a:bodyPr/>
                    <a:lstStyle/>
                    <a:p>
                      <a:pPr algn="r"/>
                      <a:r>
                        <a:rPr lang="en-GB" b="1" dirty="0"/>
                        <a:t>55 (37%)</a:t>
                      </a:r>
                    </a:p>
                  </a:txBody>
                  <a:tcPr/>
                </a:tc>
                <a:tc>
                  <a:txBody>
                    <a:bodyPr/>
                    <a:lstStyle/>
                    <a:p>
                      <a:pPr algn="r"/>
                      <a:r>
                        <a:rPr lang="en-GB" b="1" dirty="0"/>
                        <a:t>15 (10%)</a:t>
                      </a:r>
                    </a:p>
                  </a:txBody>
                  <a:tcPr/>
                </a:tc>
                <a:extLst>
                  <a:ext uri="{0D108BD9-81ED-4DB2-BD59-A6C34878D82A}">
                    <a16:rowId xmlns:a16="http://schemas.microsoft.com/office/drawing/2014/main" val="2567670153"/>
                  </a:ext>
                </a:extLst>
              </a:tr>
              <a:tr h="370840">
                <a:tc>
                  <a:txBody>
                    <a:bodyPr/>
                    <a:lstStyle/>
                    <a:p>
                      <a:pPr algn="r"/>
                      <a:r>
                        <a:rPr lang="en-GB" b="0" dirty="0"/>
                        <a:t>Jan to Mar 20</a:t>
                      </a:r>
                    </a:p>
                  </a:txBody>
                  <a:tcPr/>
                </a:tc>
                <a:tc>
                  <a:txBody>
                    <a:bodyPr/>
                    <a:lstStyle/>
                    <a:p>
                      <a:pPr algn="r"/>
                      <a:r>
                        <a:rPr lang="en-GB" dirty="0"/>
                        <a:t>32</a:t>
                      </a:r>
                    </a:p>
                  </a:txBody>
                  <a:tcPr/>
                </a:tc>
                <a:tc>
                  <a:txBody>
                    <a:bodyPr/>
                    <a:lstStyle/>
                    <a:p>
                      <a:pPr algn="r"/>
                      <a:r>
                        <a:rPr lang="en-GB" dirty="0"/>
                        <a:t>24</a:t>
                      </a:r>
                    </a:p>
                  </a:txBody>
                  <a:tcPr/>
                </a:tc>
                <a:tc>
                  <a:txBody>
                    <a:bodyPr/>
                    <a:lstStyle/>
                    <a:p>
                      <a:pPr algn="r"/>
                      <a:r>
                        <a:rPr lang="en-GB" dirty="0"/>
                        <a:t>7</a:t>
                      </a:r>
                    </a:p>
                  </a:txBody>
                  <a:tcPr/>
                </a:tc>
                <a:tc>
                  <a:txBody>
                    <a:bodyPr/>
                    <a:lstStyle/>
                    <a:p>
                      <a:pPr algn="r"/>
                      <a:r>
                        <a:rPr lang="en-GB" dirty="0"/>
                        <a:t>1</a:t>
                      </a:r>
                    </a:p>
                  </a:txBody>
                  <a:tcPr/>
                </a:tc>
                <a:extLst>
                  <a:ext uri="{0D108BD9-81ED-4DB2-BD59-A6C34878D82A}">
                    <a16:rowId xmlns:a16="http://schemas.microsoft.com/office/drawing/2014/main" val="94756967"/>
                  </a:ext>
                </a:extLst>
              </a:tr>
              <a:tr h="370840">
                <a:tc>
                  <a:txBody>
                    <a:bodyPr/>
                    <a:lstStyle/>
                    <a:p>
                      <a:pPr algn="r"/>
                      <a:r>
                        <a:rPr lang="en-GB" b="0" dirty="0"/>
                        <a:t>Apr to Jun 20</a:t>
                      </a:r>
                    </a:p>
                  </a:txBody>
                  <a:tcPr/>
                </a:tc>
                <a:tc>
                  <a:txBody>
                    <a:bodyPr/>
                    <a:lstStyle/>
                    <a:p>
                      <a:pPr algn="r"/>
                      <a:r>
                        <a:rPr lang="en-GB" dirty="0"/>
                        <a:t>15</a:t>
                      </a:r>
                    </a:p>
                  </a:txBody>
                  <a:tcPr/>
                </a:tc>
                <a:tc>
                  <a:txBody>
                    <a:bodyPr/>
                    <a:lstStyle/>
                    <a:p>
                      <a:pPr algn="r"/>
                      <a:r>
                        <a:rPr lang="en-GB" dirty="0"/>
                        <a:t>9</a:t>
                      </a:r>
                    </a:p>
                  </a:txBody>
                  <a:tcPr/>
                </a:tc>
                <a:tc>
                  <a:txBody>
                    <a:bodyPr/>
                    <a:lstStyle/>
                    <a:p>
                      <a:pPr algn="r"/>
                      <a:r>
                        <a:rPr lang="en-GB" dirty="0"/>
                        <a:t>6</a:t>
                      </a:r>
                    </a:p>
                  </a:txBody>
                  <a:tcPr/>
                </a:tc>
                <a:tc>
                  <a:txBody>
                    <a:bodyPr/>
                    <a:lstStyle/>
                    <a:p>
                      <a:pPr algn="r"/>
                      <a:r>
                        <a:rPr lang="en-GB" dirty="0"/>
                        <a:t>0</a:t>
                      </a:r>
                    </a:p>
                  </a:txBody>
                  <a:tcPr/>
                </a:tc>
                <a:extLst>
                  <a:ext uri="{0D108BD9-81ED-4DB2-BD59-A6C34878D82A}">
                    <a16:rowId xmlns:a16="http://schemas.microsoft.com/office/drawing/2014/main" val="1548144518"/>
                  </a:ext>
                </a:extLst>
              </a:tr>
              <a:tr h="370840">
                <a:tc>
                  <a:txBody>
                    <a:bodyPr/>
                    <a:lstStyle/>
                    <a:p>
                      <a:pPr algn="r"/>
                      <a:r>
                        <a:rPr lang="en-GB" b="0" dirty="0"/>
                        <a:t>Jul to Sept 20</a:t>
                      </a:r>
                    </a:p>
                  </a:txBody>
                  <a:tcPr/>
                </a:tc>
                <a:tc>
                  <a:txBody>
                    <a:bodyPr/>
                    <a:lstStyle/>
                    <a:p>
                      <a:pPr algn="r"/>
                      <a:r>
                        <a:rPr lang="en-GB" dirty="0"/>
                        <a:t>20</a:t>
                      </a:r>
                    </a:p>
                  </a:txBody>
                  <a:tcPr/>
                </a:tc>
                <a:tc>
                  <a:txBody>
                    <a:bodyPr/>
                    <a:lstStyle/>
                    <a:p>
                      <a:pPr algn="r"/>
                      <a:r>
                        <a:rPr lang="en-GB" dirty="0"/>
                        <a:t>9</a:t>
                      </a:r>
                    </a:p>
                  </a:txBody>
                  <a:tcPr/>
                </a:tc>
                <a:tc>
                  <a:txBody>
                    <a:bodyPr/>
                    <a:lstStyle/>
                    <a:p>
                      <a:pPr algn="r"/>
                      <a:r>
                        <a:rPr lang="en-GB" dirty="0"/>
                        <a:t>9</a:t>
                      </a:r>
                    </a:p>
                  </a:txBody>
                  <a:tcPr/>
                </a:tc>
                <a:tc>
                  <a:txBody>
                    <a:bodyPr/>
                    <a:lstStyle/>
                    <a:p>
                      <a:pPr algn="r"/>
                      <a:r>
                        <a:rPr lang="en-GB" dirty="0"/>
                        <a:t>2</a:t>
                      </a:r>
                    </a:p>
                  </a:txBody>
                  <a:tcPr/>
                </a:tc>
                <a:extLst>
                  <a:ext uri="{0D108BD9-81ED-4DB2-BD59-A6C34878D82A}">
                    <a16:rowId xmlns:a16="http://schemas.microsoft.com/office/drawing/2014/main" val="3045814098"/>
                  </a:ext>
                </a:extLst>
              </a:tr>
              <a:tr h="370840">
                <a:tc>
                  <a:txBody>
                    <a:bodyPr/>
                    <a:lstStyle/>
                    <a:p>
                      <a:pPr algn="r"/>
                      <a:r>
                        <a:rPr lang="en-GB" b="0" dirty="0"/>
                        <a:t>Oct to Dec 20</a:t>
                      </a:r>
                    </a:p>
                  </a:txBody>
                  <a:tcPr/>
                </a:tc>
                <a:tc>
                  <a:txBody>
                    <a:bodyPr/>
                    <a:lstStyle/>
                    <a:p>
                      <a:pPr algn="r"/>
                      <a:r>
                        <a:rPr lang="en-GB" dirty="0"/>
                        <a:t>25</a:t>
                      </a:r>
                    </a:p>
                  </a:txBody>
                  <a:tcPr/>
                </a:tc>
                <a:tc>
                  <a:txBody>
                    <a:bodyPr/>
                    <a:lstStyle/>
                    <a:p>
                      <a:pPr algn="r"/>
                      <a:r>
                        <a:rPr lang="en-GB" dirty="0"/>
                        <a:t>15</a:t>
                      </a:r>
                    </a:p>
                  </a:txBody>
                  <a:tcPr/>
                </a:tc>
                <a:tc>
                  <a:txBody>
                    <a:bodyPr/>
                    <a:lstStyle/>
                    <a:p>
                      <a:pPr algn="r"/>
                      <a:r>
                        <a:rPr lang="en-GB" dirty="0"/>
                        <a:t>9</a:t>
                      </a:r>
                    </a:p>
                  </a:txBody>
                  <a:tcPr/>
                </a:tc>
                <a:tc>
                  <a:txBody>
                    <a:bodyPr/>
                    <a:lstStyle/>
                    <a:p>
                      <a:pPr algn="r"/>
                      <a:r>
                        <a:rPr lang="en-GB" dirty="0"/>
                        <a:t>1</a:t>
                      </a:r>
                    </a:p>
                  </a:txBody>
                  <a:tcPr/>
                </a:tc>
                <a:extLst>
                  <a:ext uri="{0D108BD9-81ED-4DB2-BD59-A6C34878D82A}">
                    <a16:rowId xmlns:a16="http://schemas.microsoft.com/office/drawing/2014/main" val="48417261"/>
                  </a:ext>
                </a:extLst>
              </a:tr>
              <a:tr h="370840">
                <a:tc>
                  <a:txBody>
                    <a:bodyPr/>
                    <a:lstStyle/>
                    <a:p>
                      <a:pPr algn="r"/>
                      <a:r>
                        <a:rPr lang="en-GB" b="1" dirty="0"/>
                        <a:t>2020 Total</a:t>
                      </a:r>
                    </a:p>
                  </a:txBody>
                  <a:tcPr/>
                </a:tc>
                <a:tc>
                  <a:txBody>
                    <a:bodyPr/>
                    <a:lstStyle/>
                    <a:p>
                      <a:pPr algn="r"/>
                      <a:r>
                        <a:rPr lang="en-GB" b="1" dirty="0"/>
                        <a:t>92</a:t>
                      </a:r>
                    </a:p>
                  </a:txBody>
                  <a:tcPr/>
                </a:tc>
                <a:tc>
                  <a:txBody>
                    <a:bodyPr/>
                    <a:lstStyle/>
                    <a:p>
                      <a:pPr algn="r"/>
                      <a:r>
                        <a:rPr lang="en-GB" b="1" dirty="0"/>
                        <a:t>57 (62%)</a:t>
                      </a:r>
                    </a:p>
                  </a:txBody>
                  <a:tcPr/>
                </a:tc>
                <a:tc>
                  <a:txBody>
                    <a:bodyPr/>
                    <a:lstStyle/>
                    <a:p>
                      <a:pPr algn="r"/>
                      <a:r>
                        <a:rPr lang="en-GB" b="1" dirty="0"/>
                        <a:t>31 (34%)</a:t>
                      </a:r>
                    </a:p>
                  </a:txBody>
                  <a:tcPr/>
                </a:tc>
                <a:tc>
                  <a:txBody>
                    <a:bodyPr/>
                    <a:lstStyle/>
                    <a:p>
                      <a:pPr algn="r"/>
                      <a:r>
                        <a:rPr lang="en-GB" b="1" dirty="0"/>
                        <a:t>4 (4%)</a:t>
                      </a:r>
                    </a:p>
                  </a:txBody>
                  <a:tcPr/>
                </a:tc>
                <a:extLst>
                  <a:ext uri="{0D108BD9-81ED-4DB2-BD59-A6C34878D82A}">
                    <a16:rowId xmlns:a16="http://schemas.microsoft.com/office/drawing/2014/main" val="1250328158"/>
                  </a:ext>
                </a:extLst>
              </a:tr>
            </a:tbl>
          </a:graphicData>
        </a:graphic>
      </p:graphicFrame>
      <p:sp>
        <p:nvSpPr>
          <p:cNvPr id="5" name="Slide Number Placeholder 4">
            <a:extLst>
              <a:ext uri="{FF2B5EF4-FFF2-40B4-BE49-F238E27FC236}">
                <a16:creationId xmlns:a16="http://schemas.microsoft.com/office/drawing/2014/main" id="{60E3B701-32CD-4A14-8FF0-B91C1F036103}"/>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D85E3C2-B666-4AD8-9390-56792784CA0D}" type="slidenum">
              <a:rPr kumimoji="0" lang="en-GB" altLang="en-US"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altLang="en-US" sz="12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561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20242-508D-454F-9351-D21DBD435514}"/>
              </a:ext>
            </a:extLst>
          </p:cNvPr>
          <p:cNvSpPr>
            <a:spLocks noGrp="1"/>
          </p:cNvSpPr>
          <p:nvPr>
            <p:ph type="title"/>
          </p:nvPr>
        </p:nvSpPr>
        <p:spPr/>
        <p:txBody>
          <a:bodyPr/>
          <a:lstStyle/>
          <a:p>
            <a:r>
              <a:rPr lang="en-GB" b="1" dirty="0">
                <a:latin typeface="+mn-lt"/>
              </a:rPr>
              <a:t>Independent Sexual Violence Adviser (ISVA) service</a:t>
            </a:r>
          </a:p>
        </p:txBody>
      </p:sp>
      <p:sp>
        <p:nvSpPr>
          <p:cNvPr id="3" name="Content Placeholder 2">
            <a:extLst>
              <a:ext uri="{FF2B5EF4-FFF2-40B4-BE49-F238E27FC236}">
                <a16:creationId xmlns:a16="http://schemas.microsoft.com/office/drawing/2014/main" id="{E9574B42-4D7B-46D7-9F77-47FEAD3FD496}"/>
              </a:ext>
            </a:extLst>
          </p:cNvPr>
          <p:cNvSpPr>
            <a:spLocks noGrp="1"/>
          </p:cNvSpPr>
          <p:nvPr>
            <p:ph idx="1"/>
          </p:nvPr>
        </p:nvSpPr>
        <p:spPr/>
        <p:txBody>
          <a:bodyPr/>
          <a:lstStyle/>
          <a:p>
            <a:r>
              <a:rPr lang="en-GB" sz="1800" dirty="0"/>
              <a:t>ISVAs are professionally trained specialists who provide support for victims and survivors of all forms of sexual violence or abuse, including historic child sexual abuse, regardless of age, gender or sexual orientation </a:t>
            </a:r>
          </a:p>
          <a:p>
            <a:r>
              <a:rPr lang="en-GB" sz="1800" dirty="0"/>
              <a:t>Referrals can be made by the police (with consent) following report of sexual abuse</a:t>
            </a:r>
          </a:p>
          <a:p>
            <a:r>
              <a:rPr lang="en-GB" sz="1800" dirty="0"/>
              <a:t>Referrals can also be made by the SARC or CSAAS (with consent) following an examination or assessment</a:t>
            </a:r>
          </a:p>
          <a:p>
            <a:r>
              <a:rPr lang="en-GB" sz="1800" dirty="0"/>
              <a:t>Victims / survivors can also self-refer to the ISVA service or be referred by another agency by:</a:t>
            </a:r>
          </a:p>
          <a:p>
            <a:pPr lvl="1"/>
            <a:r>
              <a:rPr lang="en-GB" sz="1800" dirty="0"/>
              <a:t>Phone: </a:t>
            </a:r>
            <a:r>
              <a:rPr lang="en-GB" sz="1800" dirty="0">
                <a:solidFill>
                  <a:srgbClr val="0070C0"/>
                </a:solidFill>
              </a:rPr>
              <a:t>03000 110 110</a:t>
            </a:r>
          </a:p>
          <a:p>
            <a:pPr lvl="1"/>
            <a:r>
              <a:rPr lang="en-GB" sz="1800" dirty="0"/>
              <a:t>Email: </a:t>
            </a:r>
            <a:r>
              <a:rPr lang="en-GB" sz="1800" dirty="0">
                <a:hlinkClick r:id="rId2"/>
              </a:rPr>
              <a:t>isva@idas.org.uk</a:t>
            </a:r>
            <a:endParaRPr lang="en-GB" sz="1800" dirty="0"/>
          </a:p>
          <a:p>
            <a:pPr lvl="1"/>
            <a:r>
              <a:rPr lang="en-GB" sz="1800" dirty="0"/>
              <a:t>Online: </a:t>
            </a:r>
            <a:r>
              <a:rPr lang="en-GB" sz="1800" dirty="0">
                <a:hlinkClick r:id="rId3"/>
              </a:rPr>
              <a:t>www.idas.org.uk/contact/make-a-referral/</a:t>
            </a:r>
            <a:endParaRPr lang="en-GB" sz="1800" dirty="0"/>
          </a:p>
          <a:p>
            <a:pPr lvl="1"/>
            <a:r>
              <a:rPr lang="en-GB" sz="1800" dirty="0"/>
              <a:t>Victims / survivors do not need to report to the police to receive support via ISVAs, services are free</a:t>
            </a:r>
          </a:p>
          <a:p>
            <a:r>
              <a:rPr lang="en-GB" sz="1800" dirty="0"/>
              <a:t>Support includes:</a:t>
            </a:r>
          </a:p>
          <a:p>
            <a:pPr lvl="1"/>
            <a:r>
              <a:rPr lang="en-GB" sz="1800" dirty="0"/>
              <a:t>immediate advice, support and safety planning after an incident has been disclosed</a:t>
            </a:r>
          </a:p>
          <a:p>
            <a:pPr lvl="1"/>
            <a:r>
              <a:rPr lang="en-GB" sz="1800" dirty="0"/>
              <a:t>medium to long-term bespoke 1 to 1 emotional and practical support, including support through any police investigation and / or court proceedings</a:t>
            </a:r>
          </a:p>
          <a:p>
            <a:pPr lvl="1"/>
            <a:r>
              <a:rPr lang="en-GB" sz="1800" dirty="0"/>
              <a:t>group work &amp; peer support networks </a:t>
            </a:r>
          </a:p>
          <a:p>
            <a:pPr lvl="1"/>
            <a:r>
              <a:rPr lang="en-GB" sz="1800" dirty="0"/>
              <a:t>support to access counselling / talking therapies to help move towards long-term recovery</a:t>
            </a:r>
          </a:p>
        </p:txBody>
      </p:sp>
      <p:sp>
        <p:nvSpPr>
          <p:cNvPr id="5" name="Slide Number Placeholder 4">
            <a:extLst>
              <a:ext uri="{FF2B5EF4-FFF2-40B4-BE49-F238E27FC236}">
                <a16:creationId xmlns:a16="http://schemas.microsoft.com/office/drawing/2014/main" id="{CFE795B5-ED0D-4402-A656-74F38B3AC05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D85E3C2-B666-4AD8-9390-56792784CA0D}" type="slidenum">
              <a:rPr kumimoji="0" lang="en-GB" altLang="en-US"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altLang="en-US" sz="12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21716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20242-508D-454F-9351-D21DBD435514}"/>
              </a:ext>
            </a:extLst>
          </p:cNvPr>
          <p:cNvSpPr>
            <a:spLocks noGrp="1"/>
          </p:cNvSpPr>
          <p:nvPr>
            <p:ph type="title"/>
          </p:nvPr>
        </p:nvSpPr>
        <p:spPr/>
        <p:txBody>
          <a:bodyPr/>
          <a:lstStyle/>
          <a:p>
            <a:r>
              <a:rPr lang="en-GB" b="1" dirty="0">
                <a:latin typeface="+mn-lt"/>
              </a:rPr>
              <a:t>Independent Sexual Violence Adviser (ISVA) service - Outputs</a:t>
            </a:r>
          </a:p>
        </p:txBody>
      </p:sp>
      <p:graphicFrame>
        <p:nvGraphicFramePr>
          <p:cNvPr id="4" name="Content Placeholder 3"/>
          <p:cNvGraphicFramePr>
            <a:graphicFrameLocks noGrp="1"/>
          </p:cNvGraphicFramePr>
          <p:nvPr>
            <p:ph idx="1"/>
            <p:extLst/>
          </p:nvPr>
        </p:nvGraphicFramePr>
        <p:xfrm>
          <a:off x="838200" y="1756887"/>
          <a:ext cx="8235696" cy="4079240"/>
        </p:xfrm>
        <a:graphic>
          <a:graphicData uri="http://schemas.openxmlformats.org/drawingml/2006/table">
            <a:tbl>
              <a:tblPr firstRow="1" bandRow="1">
                <a:tableStyleId>{5C22544A-7EE6-4342-B048-85BDC9FD1C3A}</a:tableStyleId>
              </a:tblPr>
              <a:tblGrid>
                <a:gridCol w="1506220">
                  <a:extLst>
                    <a:ext uri="{9D8B030D-6E8A-4147-A177-3AD203B41FA5}">
                      <a16:colId xmlns:a16="http://schemas.microsoft.com/office/drawing/2014/main" val="1213662042"/>
                    </a:ext>
                  </a:extLst>
                </a:gridCol>
                <a:gridCol w="1585150">
                  <a:extLst>
                    <a:ext uri="{9D8B030D-6E8A-4147-A177-3AD203B41FA5}">
                      <a16:colId xmlns:a16="http://schemas.microsoft.com/office/drawing/2014/main" val="3956535650"/>
                    </a:ext>
                  </a:extLst>
                </a:gridCol>
                <a:gridCol w="2202053">
                  <a:extLst>
                    <a:ext uri="{9D8B030D-6E8A-4147-A177-3AD203B41FA5}">
                      <a16:colId xmlns:a16="http://schemas.microsoft.com/office/drawing/2014/main" val="1427803870"/>
                    </a:ext>
                  </a:extLst>
                </a:gridCol>
                <a:gridCol w="1441768">
                  <a:extLst>
                    <a:ext uri="{9D8B030D-6E8A-4147-A177-3AD203B41FA5}">
                      <a16:colId xmlns:a16="http://schemas.microsoft.com/office/drawing/2014/main" val="1827861309"/>
                    </a:ext>
                  </a:extLst>
                </a:gridCol>
                <a:gridCol w="1500505">
                  <a:extLst>
                    <a:ext uri="{9D8B030D-6E8A-4147-A177-3AD203B41FA5}">
                      <a16:colId xmlns:a16="http://schemas.microsoft.com/office/drawing/2014/main" val="2680731231"/>
                    </a:ext>
                  </a:extLst>
                </a:gridCol>
              </a:tblGrid>
              <a:tr h="370840">
                <a:tc>
                  <a:txBody>
                    <a:bodyPr/>
                    <a:lstStyle/>
                    <a:p>
                      <a:endParaRPr lang="en-GB" dirty="0"/>
                    </a:p>
                  </a:txBody>
                  <a:tcPr/>
                </a:tc>
                <a:tc>
                  <a:txBody>
                    <a:bodyPr/>
                    <a:lstStyle/>
                    <a:p>
                      <a:pPr algn="ctr"/>
                      <a:r>
                        <a:rPr lang="en-GB" dirty="0"/>
                        <a:t>Total Referrals</a:t>
                      </a:r>
                    </a:p>
                  </a:txBody>
                  <a:tcPr/>
                </a:tc>
                <a:tc>
                  <a:txBody>
                    <a:bodyPr/>
                    <a:lstStyle/>
                    <a:p>
                      <a:pPr algn="ctr"/>
                      <a:r>
                        <a:rPr lang="en-GB" dirty="0"/>
                        <a:t>New Engaged Clients</a:t>
                      </a:r>
                    </a:p>
                  </a:txBody>
                  <a:tcPr/>
                </a:tc>
                <a:tc>
                  <a:txBody>
                    <a:bodyPr/>
                    <a:lstStyle/>
                    <a:p>
                      <a:pPr algn="ctr"/>
                      <a:r>
                        <a:rPr lang="en-GB" dirty="0"/>
                        <a:t>Cases Closed</a:t>
                      </a:r>
                    </a:p>
                  </a:txBody>
                  <a:tcPr/>
                </a:tc>
                <a:tc>
                  <a:txBody>
                    <a:bodyPr/>
                    <a:lstStyle/>
                    <a:p>
                      <a:pPr algn="ctr"/>
                      <a:r>
                        <a:rPr lang="en-GB" dirty="0"/>
                        <a:t>Planned Exits</a:t>
                      </a:r>
                    </a:p>
                  </a:txBody>
                  <a:tcPr/>
                </a:tc>
                <a:extLst>
                  <a:ext uri="{0D108BD9-81ED-4DB2-BD59-A6C34878D82A}">
                    <a16:rowId xmlns:a16="http://schemas.microsoft.com/office/drawing/2014/main" val="4190533434"/>
                  </a:ext>
                </a:extLst>
              </a:tr>
              <a:tr h="370840">
                <a:tc>
                  <a:txBody>
                    <a:bodyPr/>
                    <a:lstStyle/>
                    <a:p>
                      <a:pPr algn="r"/>
                      <a:r>
                        <a:rPr lang="en-GB" b="0" dirty="0"/>
                        <a:t>Jan to Mar 19</a:t>
                      </a:r>
                    </a:p>
                  </a:txBody>
                  <a:tcPr/>
                </a:tc>
                <a:tc>
                  <a:txBody>
                    <a:bodyPr/>
                    <a:lstStyle/>
                    <a:p>
                      <a:pPr algn="r"/>
                      <a:r>
                        <a:rPr lang="en-GB" dirty="0"/>
                        <a:t>105</a:t>
                      </a:r>
                    </a:p>
                  </a:txBody>
                  <a:tcPr/>
                </a:tc>
                <a:tc>
                  <a:txBody>
                    <a:bodyPr/>
                    <a:lstStyle/>
                    <a:p>
                      <a:pPr algn="r"/>
                      <a:r>
                        <a:rPr lang="en-GB" dirty="0"/>
                        <a:t>98</a:t>
                      </a:r>
                    </a:p>
                  </a:txBody>
                  <a:tcPr/>
                </a:tc>
                <a:tc>
                  <a:txBody>
                    <a:bodyPr/>
                    <a:lstStyle/>
                    <a:p>
                      <a:pPr algn="r"/>
                      <a:r>
                        <a:rPr lang="en-GB" dirty="0"/>
                        <a:t>81</a:t>
                      </a:r>
                    </a:p>
                  </a:txBody>
                  <a:tcPr/>
                </a:tc>
                <a:tc>
                  <a:txBody>
                    <a:bodyPr/>
                    <a:lstStyle/>
                    <a:p>
                      <a:pPr algn="r"/>
                      <a:r>
                        <a:rPr lang="en-GB" dirty="0"/>
                        <a:t>32</a:t>
                      </a:r>
                    </a:p>
                  </a:txBody>
                  <a:tcPr/>
                </a:tc>
                <a:extLst>
                  <a:ext uri="{0D108BD9-81ED-4DB2-BD59-A6C34878D82A}">
                    <a16:rowId xmlns:a16="http://schemas.microsoft.com/office/drawing/2014/main" val="3703855795"/>
                  </a:ext>
                </a:extLst>
              </a:tr>
              <a:tr h="370840">
                <a:tc>
                  <a:txBody>
                    <a:bodyPr/>
                    <a:lstStyle/>
                    <a:p>
                      <a:pPr algn="r"/>
                      <a:r>
                        <a:rPr lang="en-GB" b="0" dirty="0"/>
                        <a:t>Apr to Jun 19</a:t>
                      </a:r>
                    </a:p>
                  </a:txBody>
                  <a:tcPr/>
                </a:tc>
                <a:tc>
                  <a:txBody>
                    <a:bodyPr/>
                    <a:lstStyle/>
                    <a:p>
                      <a:pPr algn="r"/>
                      <a:r>
                        <a:rPr lang="en-GB" dirty="0"/>
                        <a:t>131</a:t>
                      </a:r>
                    </a:p>
                  </a:txBody>
                  <a:tcPr/>
                </a:tc>
                <a:tc>
                  <a:txBody>
                    <a:bodyPr/>
                    <a:lstStyle/>
                    <a:p>
                      <a:pPr algn="r"/>
                      <a:r>
                        <a:rPr lang="en-GB" dirty="0"/>
                        <a:t>122</a:t>
                      </a:r>
                    </a:p>
                  </a:txBody>
                  <a:tcPr/>
                </a:tc>
                <a:tc>
                  <a:txBody>
                    <a:bodyPr/>
                    <a:lstStyle/>
                    <a:p>
                      <a:pPr algn="r"/>
                      <a:r>
                        <a:rPr lang="en-GB" dirty="0"/>
                        <a:t>117</a:t>
                      </a:r>
                    </a:p>
                  </a:txBody>
                  <a:tcPr/>
                </a:tc>
                <a:tc>
                  <a:txBody>
                    <a:bodyPr/>
                    <a:lstStyle/>
                    <a:p>
                      <a:pPr algn="r"/>
                      <a:r>
                        <a:rPr lang="en-GB" dirty="0"/>
                        <a:t>46</a:t>
                      </a:r>
                    </a:p>
                  </a:txBody>
                  <a:tcPr/>
                </a:tc>
                <a:extLst>
                  <a:ext uri="{0D108BD9-81ED-4DB2-BD59-A6C34878D82A}">
                    <a16:rowId xmlns:a16="http://schemas.microsoft.com/office/drawing/2014/main" val="770132134"/>
                  </a:ext>
                </a:extLst>
              </a:tr>
              <a:tr h="370840">
                <a:tc>
                  <a:txBody>
                    <a:bodyPr/>
                    <a:lstStyle/>
                    <a:p>
                      <a:pPr algn="r"/>
                      <a:r>
                        <a:rPr lang="en-GB" b="0" dirty="0"/>
                        <a:t>Jul to Sept 19</a:t>
                      </a:r>
                    </a:p>
                  </a:txBody>
                  <a:tcPr/>
                </a:tc>
                <a:tc>
                  <a:txBody>
                    <a:bodyPr/>
                    <a:lstStyle/>
                    <a:p>
                      <a:pPr algn="r"/>
                      <a:r>
                        <a:rPr lang="en-GB" dirty="0"/>
                        <a:t>119</a:t>
                      </a:r>
                    </a:p>
                  </a:txBody>
                  <a:tcPr/>
                </a:tc>
                <a:tc>
                  <a:txBody>
                    <a:bodyPr/>
                    <a:lstStyle/>
                    <a:p>
                      <a:pPr algn="r"/>
                      <a:r>
                        <a:rPr lang="en-GB" dirty="0"/>
                        <a:t>110</a:t>
                      </a:r>
                    </a:p>
                  </a:txBody>
                  <a:tcPr/>
                </a:tc>
                <a:tc>
                  <a:txBody>
                    <a:bodyPr/>
                    <a:lstStyle/>
                    <a:p>
                      <a:pPr algn="r"/>
                      <a:r>
                        <a:rPr lang="en-GB" dirty="0"/>
                        <a:t>141</a:t>
                      </a:r>
                    </a:p>
                  </a:txBody>
                  <a:tcPr/>
                </a:tc>
                <a:tc>
                  <a:txBody>
                    <a:bodyPr/>
                    <a:lstStyle/>
                    <a:p>
                      <a:pPr algn="r"/>
                      <a:r>
                        <a:rPr lang="en-GB" dirty="0"/>
                        <a:t>65</a:t>
                      </a:r>
                    </a:p>
                  </a:txBody>
                  <a:tcPr/>
                </a:tc>
                <a:extLst>
                  <a:ext uri="{0D108BD9-81ED-4DB2-BD59-A6C34878D82A}">
                    <a16:rowId xmlns:a16="http://schemas.microsoft.com/office/drawing/2014/main" val="502192804"/>
                  </a:ext>
                </a:extLst>
              </a:tr>
              <a:tr h="370840">
                <a:tc>
                  <a:txBody>
                    <a:bodyPr/>
                    <a:lstStyle/>
                    <a:p>
                      <a:pPr algn="r"/>
                      <a:r>
                        <a:rPr lang="en-GB" b="0" dirty="0"/>
                        <a:t>Oct to Dec 19</a:t>
                      </a:r>
                    </a:p>
                  </a:txBody>
                  <a:tcPr/>
                </a:tc>
                <a:tc>
                  <a:txBody>
                    <a:bodyPr/>
                    <a:lstStyle/>
                    <a:p>
                      <a:pPr algn="r"/>
                      <a:r>
                        <a:rPr lang="en-GB" dirty="0"/>
                        <a:t>107</a:t>
                      </a:r>
                    </a:p>
                  </a:txBody>
                  <a:tcPr/>
                </a:tc>
                <a:tc>
                  <a:txBody>
                    <a:bodyPr/>
                    <a:lstStyle/>
                    <a:p>
                      <a:pPr algn="r"/>
                      <a:r>
                        <a:rPr lang="en-GB" dirty="0"/>
                        <a:t>106</a:t>
                      </a:r>
                    </a:p>
                  </a:txBody>
                  <a:tcPr/>
                </a:tc>
                <a:tc>
                  <a:txBody>
                    <a:bodyPr/>
                    <a:lstStyle/>
                    <a:p>
                      <a:pPr algn="r"/>
                      <a:r>
                        <a:rPr lang="en-GB" dirty="0"/>
                        <a:t>98</a:t>
                      </a:r>
                    </a:p>
                  </a:txBody>
                  <a:tcPr/>
                </a:tc>
                <a:tc>
                  <a:txBody>
                    <a:bodyPr/>
                    <a:lstStyle/>
                    <a:p>
                      <a:pPr algn="r"/>
                      <a:r>
                        <a:rPr lang="en-GB" dirty="0"/>
                        <a:t>61</a:t>
                      </a:r>
                    </a:p>
                  </a:txBody>
                  <a:tcPr/>
                </a:tc>
                <a:extLst>
                  <a:ext uri="{0D108BD9-81ED-4DB2-BD59-A6C34878D82A}">
                    <a16:rowId xmlns:a16="http://schemas.microsoft.com/office/drawing/2014/main" val="2401522289"/>
                  </a:ext>
                </a:extLst>
              </a:tr>
              <a:tr h="370840">
                <a:tc>
                  <a:txBody>
                    <a:bodyPr/>
                    <a:lstStyle/>
                    <a:p>
                      <a:pPr algn="r"/>
                      <a:r>
                        <a:rPr lang="en-GB" b="1" dirty="0"/>
                        <a:t>2019 Total</a:t>
                      </a:r>
                    </a:p>
                  </a:txBody>
                  <a:tcPr/>
                </a:tc>
                <a:tc>
                  <a:txBody>
                    <a:bodyPr/>
                    <a:lstStyle/>
                    <a:p>
                      <a:pPr algn="r"/>
                      <a:r>
                        <a:rPr lang="en-GB" b="1" dirty="0"/>
                        <a:t>462</a:t>
                      </a:r>
                    </a:p>
                  </a:txBody>
                  <a:tcPr/>
                </a:tc>
                <a:tc>
                  <a:txBody>
                    <a:bodyPr/>
                    <a:lstStyle/>
                    <a:p>
                      <a:pPr algn="r"/>
                      <a:r>
                        <a:rPr lang="en-GB" b="1" dirty="0"/>
                        <a:t>436 (94%)</a:t>
                      </a:r>
                    </a:p>
                  </a:txBody>
                  <a:tcPr/>
                </a:tc>
                <a:tc>
                  <a:txBody>
                    <a:bodyPr/>
                    <a:lstStyle/>
                    <a:p>
                      <a:pPr algn="r"/>
                      <a:r>
                        <a:rPr lang="en-GB" b="1" dirty="0"/>
                        <a:t>437</a:t>
                      </a:r>
                    </a:p>
                  </a:txBody>
                  <a:tcPr/>
                </a:tc>
                <a:tc>
                  <a:txBody>
                    <a:bodyPr/>
                    <a:lstStyle/>
                    <a:p>
                      <a:pPr algn="r"/>
                      <a:r>
                        <a:rPr lang="en-GB" b="1" dirty="0"/>
                        <a:t>204 (47%)</a:t>
                      </a:r>
                    </a:p>
                  </a:txBody>
                  <a:tcPr/>
                </a:tc>
                <a:extLst>
                  <a:ext uri="{0D108BD9-81ED-4DB2-BD59-A6C34878D82A}">
                    <a16:rowId xmlns:a16="http://schemas.microsoft.com/office/drawing/2014/main" val="3858943362"/>
                  </a:ext>
                </a:extLst>
              </a:tr>
              <a:tr h="370840">
                <a:tc>
                  <a:txBody>
                    <a:bodyPr/>
                    <a:lstStyle/>
                    <a:p>
                      <a:pPr algn="r"/>
                      <a:r>
                        <a:rPr lang="en-GB" b="0" dirty="0"/>
                        <a:t>Jan to Mar 20</a:t>
                      </a:r>
                    </a:p>
                  </a:txBody>
                  <a:tcPr/>
                </a:tc>
                <a:tc>
                  <a:txBody>
                    <a:bodyPr/>
                    <a:lstStyle/>
                    <a:p>
                      <a:pPr algn="r"/>
                      <a:r>
                        <a:rPr lang="en-GB" dirty="0"/>
                        <a:t>98</a:t>
                      </a:r>
                    </a:p>
                  </a:txBody>
                  <a:tcPr/>
                </a:tc>
                <a:tc>
                  <a:txBody>
                    <a:bodyPr/>
                    <a:lstStyle/>
                    <a:p>
                      <a:pPr algn="r"/>
                      <a:r>
                        <a:rPr lang="en-GB" dirty="0"/>
                        <a:t>97</a:t>
                      </a:r>
                    </a:p>
                  </a:txBody>
                  <a:tcPr/>
                </a:tc>
                <a:tc>
                  <a:txBody>
                    <a:bodyPr/>
                    <a:lstStyle/>
                    <a:p>
                      <a:pPr algn="r"/>
                      <a:r>
                        <a:rPr lang="en-GB" dirty="0"/>
                        <a:t>119</a:t>
                      </a:r>
                    </a:p>
                  </a:txBody>
                  <a:tcPr/>
                </a:tc>
                <a:tc>
                  <a:txBody>
                    <a:bodyPr/>
                    <a:lstStyle/>
                    <a:p>
                      <a:pPr algn="r"/>
                      <a:r>
                        <a:rPr lang="en-GB" dirty="0"/>
                        <a:t>62</a:t>
                      </a:r>
                    </a:p>
                  </a:txBody>
                  <a:tcPr/>
                </a:tc>
                <a:extLst>
                  <a:ext uri="{0D108BD9-81ED-4DB2-BD59-A6C34878D82A}">
                    <a16:rowId xmlns:a16="http://schemas.microsoft.com/office/drawing/2014/main" val="4194097572"/>
                  </a:ext>
                </a:extLst>
              </a:tr>
              <a:tr h="370840">
                <a:tc>
                  <a:txBody>
                    <a:bodyPr/>
                    <a:lstStyle/>
                    <a:p>
                      <a:pPr algn="r"/>
                      <a:r>
                        <a:rPr lang="en-GB" b="0" dirty="0"/>
                        <a:t>Apr to Jun 20</a:t>
                      </a:r>
                    </a:p>
                  </a:txBody>
                  <a:tcPr/>
                </a:tc>
                <a:tc>
                  <a:txBody>
                    <a:bodyPr/>
                    <a:lstStyle/>
                    <a:p>
                      <a:pPr algn="r"/>
                      <a:r>
                        <a:rPr lang="en-GB" dirty="0"/>
                        <a:t>79</a:t>
                      </a:r>
                    </a:p>
                  </a:txBody>
                  <a:tcPr/>
                </a:tc>
                <a:tc>
                  <a:txBody>
                    <a:bodyPr/>
                    <a:lstStyle/>
                    <a:p>
                      <a:pPr algn="r"/>
                      <a:r>
                        <a:rPr lang="en-GB" dirty="0"/>
                        <a:t>76</a:t>
                      </a:r>
                    </a:p>
                  </a:txBody>
                  <a:tcPr/>
                </a:tc>
                <a:tc>
                  <a:txBody>
                    <a:bodyPr/>
                    <a:lstStyle/>
                    <a:p>
                      <a:pPr algn="r"/>
                      <a:r>
                        <a:rPr lang="en-GB" dirty="0"/>
                        <a:t>75</a:t>
                      </a:r>
                    </a:p>
                  </a:txBody>
                  <a:tcPr/>
                </a:tc>
                <a:tc>
                  <a:txBody>
                    <a:bodyPr/>
                    <a:lstStyle/>
                    <a:p>
                      <a:pPr algn="r"/>
                      <a:r>
                        <a:rPr lang="en-GB" dirty="0"/>
                        <a:t>52</a:t>
                      </a:r>
                    </a:p>
                  </a:txBody>
                  <a:tcPr/>
                </a:tc>
                <a:extLst>
                  <a:ext uri="{0D108BD9-81ED-4DB2-BD59-A6C34878D82A}">
                    <a16:rowId xmlns:a16="http://schemas.microsoft.com/office/drawing/2014/main" val="1252566385"/>
                  </a:ext>
                </a:extLst>
              </a:tr>
              <a:tr h="370840">
                <a:tc>
                  <a:txBody>
                    <a:bodyPr/>
                    <a:lstStyle/>
                    <a:p>
                      <a:pPr algn="r"/>
                      <a:r>
                        <a:rPr lang="en-GB" b="0" dirty="0"/>
                        <a:t>Jul to Sept 20</a:t>
                      </a:r>
                    </a:p>
                  </a:txBody>
                  <a:tcPr/>
                </a:tc>
                <a:tc>
                  <a:txBody>
                    <a:bodyPr/>
                    <a:lstStyle/>
                    <a:p>
                      <a:pPr algn="r"/>
                      <a:r>
                        <a:rPr lang="en-GB" dirty="0"/>
                        <a:t>116</a:t>
                      </a:r>
                    </a:p>
                  </a:txBody>
                  <a:tcPr/>
                </a:tc>
                <a:tc>
                  <a:txBody>
                    <a:bodyPr/>
                    <a:lstStyle/>
                    <a:p>
                      <a:pPr algn="r"/>
                      <a:r>
                        <a:rPr lang="en-GB" dirty="0"/>
                        <a:t>109</a:t>
                      </a:r>
                    </a:p>
                  </a:txBody>
                  <a:tcPr/>
                </a:tc>
                <a:tc>
                  <a:txBody>
                    <a:bodyPr/>
                    <a:lstStyle/>
                    <a:p>
                      <a:pPr algn="r"/>
                      <a:r>
                        <a:rPr lang="en-GB" dirty="0"/>
                        <a:t>71</a:t>
                      </a:r>
                    </a:p>
                  </a:txBody>
                  <a:tcPr/>
                </a:tc>
                <a:tc>
                  <a:txBody>
                    <a:bodyPr/>
                    <a:lstStyle/>
                    <a:p>
                      <a:pPr algn="r"/>
                      <a:r>
                        <a:rPr lang="en-GB" dirty="0"/>
                        <a:t>43</a:t>
                      </a:r>
                    </a:p>
                  </a:txBody>
                  <a:tcPr/>
                </a:tc>
                <a:extLst>
                  <a:ext uri="{0D108BD9-81ED-4DB2-BD59-A6C34878D82A}">
                    <a16:rowId xmlns:a16="http://schemas.microsoft.com/office/drawing/2014/main" val="7719559"/>
                  </a:ext>
                </a:extLst>
              </a:tr>
              <a:tr h="370840">
                <a:tc>
                  <a:txBody>
                    <a:bodyPr/>
                    <a:lstStyle/>
                    <a:p>
                      <a:pPr algn="r"/>
                      <a:r>
                        <a:rPr lang="en-GB" b="0" dirty="0"/>
                        <a:t>Oct to Dec 20</a:t>
                      </a:r>
                    </a:p>
                  </a:txBody>
                  <a:tcPr/>
                </a:tc>
                <a:tc>
                  <a:txBody>
                    <a:bodyPr/>
                    <a:lstStyle/>
                    <a:p>
                      <a:pPr algn="r"/>
                      <a:r>
                        <a:rPr lang="en-GB" dirty="0"/>
                        <a:t>96</a:t>
                      </a:r>
                    </a:p>
                  </a:txBody>
                  <a:tcPr/>
                </a:tc>
                <a:tc>
                  <a:txBody>
                    <a:bodyPr/>
                    <a:lstStyle/>
                    <a:p>
                      <a:pPr algn="r"/>
                      <a:r>
                        <a:rPr lang="en-GB" dirty="0"/>
                        <a:t>87</a:t>
                      </a:r>
                    </a:p>
                  </a:txBody>
                  <a:tcPr/>
                </a:tc>
                <a:tc>
                  <a:txBody>
                    <a:bodyPr/>
                    <a:lstStyle/>
                    <a:p>
                      <a:pPr algn="r"/>
                      <a:r>
                        <a:rPr lang="en-GB" dirty="0"/>
                        <a:t>106</a:t>
                      </a:r>
                    </a:p>
                  </a:txBody>
                  <a:tcPr/>
                </a:tc>
                <a:tc>
                  <a:txBody>
                    <a:bodyPr/>
                    <a:lstStyle/>
                    <a:p>
                      <a:pPr algn="r"/>
                      <a:r>
                        <a:rPr lang="en-GB" dirty="0"/>
                        <a:t>66</a:t>
                      </a:r>
                    </a:p>
                  </a:txBody>
                  <a:tcPr/>
                </a:tc>
                <a:extLst>
                  <a:ext uri="{0D108BD9-81ED-4DB2-BD59-A6C34878D82A}">
                    <a16:rowId xmlns:a16="http://schemas.microsoft.com/office/drawing/2014/main" val="532186596"/>
                  </a:ext>
                </a:extLst>
              </a:tr>
              <a:tr h="370840">
                <a:tc>
                  <a:txBody>
                    <a:bodyPr/>
                    <a:lstStyle/>
                    <a:p>
                      <a:pPr algn="r"/>
                      <a:r>
                        <a:rPr lang="en-GB" b="1" dirty="0"/>
                        <a:t>2020 Total</a:t>
                      </a:r>
                    </a:p>
                  </a:txBody>
                  <a:tcPr/>
                </a:tc>
                <a:tc>
                  <a:txBody>
                    <a:bodyPr/>
                    <a:lstStyle/>
                    <a:p>
                      <a:pPr algn="r"/>
                      <a:r>
                        <a:rPr lang="en-GB" b="1" dirty="0"/>
                        <a:t>389</a:t>
                      </a:r>
                    </a:p>
                  </a:txBody>
                  <a:tcPr/>
                </a:tc>
                <a:tc>
                  <a:txBody>
                    <a:bodyPr/>
                    <a:lstStyle/>
                    <a:p>
                      <a:pPr algn="r"/>
                      <a:r>
                        <a:rPr lang="en-GB" b="1" dirty="0"/>
                        <a:t>369 (95%)</a:t>
                      </a:r>
                    </a:p>
                  </a:txBody>
                  <a:tcPr/>
                </a:tc>
                <a:tc>
                  <a:txBody>
                    <a:bodyPr/>
                    <a:lstStyle/>
                    <a:p>
                      <a:pPr algn="r"/>
                      <a:r>
                        <a:rPr lang="en-GB" b="1" dirty="0"/>
                        <a:t>371</a:t>
                      </a:r>
                    </a:p>
                  </a:txBody>
                  <a:tcPr/>
                </a:tc>
                <a:tc>
                  <a:txBody>
                    <a:bodyPr/>
                    <a:lstStyle/>
                    <a:p>
                      <a:pPr algn="r"/>
                      <a:r>
                        <a:rPr lang="en-GB" b="1" dirty="0"/>
                        <a:t>223 (60%)</a:t>
                      </a:r>
                    </a:p>
                  </a:txBody>
                  <a:tcPr/>
                </a:tc>
                <a:extLst>
                  <a:ext uri="{0D108BD9-81ED-4DB2-BD59-A6C34878D82A}">
                    <a16:rowId xmlns:a16="http://schemas.microsoft.com/office/drawing/2014/main" val="2594090742"/>
                  </a:ext>
                </a:extLst>
              </a:tr>
            </a:tbl>
          </a:graphicData>
        </a:graphic>
      </p:graphicFrame>
      <p:sp>
        <p:nvSpPr>
          <p:cNvPr id="5" name="Slide Number Placeholder 4">
            <a:extLst>
              <a:ext uri="{FF2B5EF4-FFF2-40B4-BE49-F238E27FC236}">
                <a16:creationId xmlns:a16="http://schemas.microsoft.com/office/drawing/2014/main" id="{CFE795B5-ED0D-4402-A656-74F38B3AC05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D85E3C2-B666-4AD8-9390-56792784CA0D}" type="slidenum">
              <a:rPr kumimoji="0" lang="en-GB" altLang="en-US"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altLang="en-US" sz="12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16436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20242-508D-454F-9351-D21DBD435514}"/>
              </a:ext>
            </a:extLst>
          </p:cNvPr>
          <p:cNvSpPr>
            <a:spLocks noGrp="1"/>
          </p:cNvSpPr>
          <p:nvPr>
            <p:ph type="title"/>
          </p:nvPr>
        </p:nvSpPr>
        <p:spPr/>
        <p:txBody>
          <a:bodyPr/>
          <a:lstStyle/>
          <a:p>
            <a:r>
              <a:rPr lang="en-GB" b="1" dirty="0">
                <a:latin typeface="+mn-lt"/>
              </a:rPr>
              <a:t>Independent Sexual Violence Adviser (ISVA) service - Outcomes</a:t>
            </a:r>
          </a:p>
        </p:txBody>
      </p:sp>
      <p:graphicFrame>
        <p:nvGraphicFramePr>
          <p:cNvPr id="4" name="Content Placeholder 3"/>
          <p:cNvGraphicFramePr>
            <a:graphicFrameLocks noGrp="1"/>
          </p:cNvGraphicFramePr>
          <p:nvPr>
            <p:ph idx="1"/>
            <p:extLst/>
          </p:nvPr>
        </p:nvGraphicFramePr>
        <p:xfrm>
          <a:off x="838200" y="1663114"/>
          <a:ext cx="8266043" cy="1285240"/>
        </p:xfrm>
        <a:graphic>
          <a:graphicData uri="http://schemas.openxmlformats.org/drawingml/2006/table">
            <a:tbl>
              <a:tblPr firstRow="1" bandRow="1">
                <a:tableStyleId>{5C22544A-7EE6-4342-B048-85BDC9FD1C3A}</a:tableStyleId>
              </a:tblPr>
              <a:tblGrid>
                <a:gridCol w="1974574">
                  <a:extLst>
                    <a:ext uri="{9D8B030D-6E8A-4147-A177-3AD203B41FA5}">
                      <a16:colId xmlns:a16="http://schemas.microsoft.com/office/drawing/2014/main" val="1213662042"/>
                    </a:ext>
                  </a:extLst>
                </a:gridCol>
                <a:gridCol w="1918252">
                  <a:extLst>
                    <a:ext uri="{9D8B030D-6E8A-4147-A177-3AD203B41FA5}">
                      <a16:colId xmlns:a16="http://schemas.microsoft.com/office/drawing/2014/main" val="3956535650"/>
                    </a:ext>
                  </a:extLst>
                </a:gridCol>
                <a:gridCol w="2146852">
                  <a:extLst>
                    <a:ext uri="{9D8B030D-6E8A-4147-A177-3AD203B41FA5}">
                      <a16:colId xmlns:a16="http://schemas.microsoft.com/office/drawing/2014/main" val="1427803870"/>
                    </a:ext>
                  </a:extLst>
                </a:gridCol>
                <a:gridCol w="2226365">
                  <a:extLst>
                    <a:ext uri="{9D8B030D-6E8A-4147-A177-3AD203B41FA5}">
                      <a16:colId xmlns:a16="http://schemas.microsoft.com/office/drawing/2014/main" val="1827861309"/>
                    </a:ext>
                  </a:extLst>
                </a:gridCol>
              </a:tblGrid>
              <a:tr h="370840">
                <a:tc>
                  <a:txBody>
                    <a:bodyPr/>
                    <a:lstStyle/>
                    <a:p>
                      <a:pPr algn="ctr"/>
                      <a:r>
                        <a:rPr lang="en-GB" dirty="0"/>
                        <a:t>Client Feedback - Successful Exits</a:t>
                      </a:r>
                    </a:p>
                  </a:txBody>
                  <a:tcPr/>
                </a:tc>
                <a:tc>
                  <a:txBody>
                    <a:bodyPr/>
                    <a:lstStyle/>
                    <a:p>
                      <a:pPr algn="ctr"/>
                      <a:r>
                        <a:rPr lang="en-GB" dirty="0"/>
                        <a:t>Would recommend ISVA service</a:t>
                      </a:r>
                    </a:p>
                  </a:txBody>
                  <a:tcPr/>
                </a:tc>
                <a:tc>
                  <a:txBody>
                    <a:bodyPr/>
                    <a:lstStyle/>
                    <a:p>
                      <a:pPr algn="ctr"/>
                      <a:r>
                        <a:rPr lang="en-GB" dirty="0"/>
                        <a:t>Had an Overall Positive Experience within service</a:t>
                      </a:r>
                    </a:p>
                  </a:txBody>
                  <a:tcPr/>
                </a:tc>
                <a:tc>
                  <a:txBody>
                    <a:bodyPr/>
                    <a:lstStyle/>
                    <a:p>
                      <a:pPr algn="ctr"/>
                      <a:r>
                        <a:rPr lang="en-GB" dirty="0"/>
                        <a:t>Felt their Support Goals were met by the ISVA service</a:t>
                      </a:r>
                    </a:p>
                  </a:txBody>
                  <a:tcPr/>
                </a:tc>
                <a:extLst>
                  <a:ext uri="{0D108BD9-81ED-4DB2-BD59-A6C34878D82A}">
                    <a16:rowId xmlns:a16="http://schemas.microsoft.com/office/drawing/2014/main" val="4190533434"/>
                  </a:ext>
                </a:extLst>
              </a:tr>
              <a:tr h="370840">
                <a:tc>
                  <a:txBody>
                    <a:bodyPr/>
                    <a:lstStyle/>
                    <a:p>
                      <a:pPr algn="r"/>
                      <a:r>
                        <a:rPr lang="en-GB" b="1" dirty="0"/>
                        <a:t>2020</a:t>
                      </a:r>
                    </a:p>
                  </a:txBody>
                  <a:tcPr/>
                </a:tc>
                <a:tc>
                  <a:txBody>
                    <a:bodyPr/>
                    <a:lstStyle/>
                    <a:p>
                      <a:pPr algn="r"/>
                      <a:r>
                        <a:rPr lang="en-GB" b="1" dirty="0"/>
                        <a:t>100%</a:t>
                      </a:r>
                    </a:p>
                  </a:txBody>
                  <a:tcPr/>
                </a:tc>
                <a:tc>
                  <a:txBody>
                    <a:bodyPr/>
                    <a:lstStyle/>
                    <a:p>
                      <a:pPr algn="r"/>
                      <a:r>
                        <a:rPr lang="en-GB" b="1" dirty="0"/>
                        <a:t>100%</a:t>
                      </a:r>
                    </a:p>
                  </a:txBody>
                  <a:tcPr/>
                </a:tc>
                <a:tc>
                  <a:txBody>
                    <a:bodyPr/>
                    <a:lstStyle/>
                    <a:p>
                      <a:pPr algn="r"/>
                      <a:r>
                        <a:rPr lang="en-GB" b="1" dirty="0"/>
                        <a:t>100%</a:t>
                      </a:r>
                    </a:p>
                  </a:txBody>
                  <a:tcPr/>
                </a:tc>
                <a:extLst>
                  <a:ext uri="{0D108BD9-81ED-4DB2-BD59-A6C34878D82A}">
                    <a16:rowId xmlns:a16="http://schemas.microsoft.com/office/drawing/2014/main" val="2594090742"/>
                  </a:ext>
                </a:extLst>
              </a:tr>
            </a:tbl>
          </a:graphicData>
        </a:graphic>
      </p:graphicFrame>
      <p:sp>
        <p:nvSpPr>
          <p:cNvPr id="5" name="Slide Number Placeholder 4">
            <a:extLst>
              <a:ext uri="{FF2B5EF4-FFF2-40B4-BE49-F238E27FC236}">
                <a16:creationId xmlns:a16="http://schemas.microsoft.com/office/drawing/2014/main" id="{CFE795B5-ED0D-4402-A656-74F38B3AC05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D85E3C2-B666-4AD8-9390-56792784CA0D}" type="slidenum">
              <a:rPr kumimoji="0" lang="en-GB" altLang="en-US"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altLang="en-US" sz="12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graphicFrame>
        <p:nvGraphicFramePr>
          <p:cNvPr id="3" name="Table 2"/>
          <p:cNvGraphicFramePr>
            <a:graphicFrameLocks noGrp="1"/>
          </p:cNvGraphicFramePr>
          <p:nvPr>
            <p:extLst/>
          </p:nvPr>
        </p:nvGraphicFramePr>
        <p:xfrm>
          <a:off x="838200" y="3374805"/>
          <a:ext cx="10243930" cy="1285240"/>
        </p:xfrm>
        <a:graphic>
          <a:graphicData uri="http://schemas.openxmlformats.org/drawingml/2006/table">
            <a:tbl>
              <a:tblPr firstRow="1" bandRow="1">
                <a:tableStyleId>{5C22544A-7EE6-4342-B048-85BDC9FD1C3A}</a:tableStyleId>
              </a:tblPr>
              <a:tblGrid>
                <a:gridCol w="1994452">
                  <a:extLst>
                    <a:ext uri="{9D8B030D-6E8A-4147-A177-3AD203B41FA5}">
                      <a16:colId xmlns:a16="http://schemas.microsoft.com/office/drawing/2014/main" val="3841792178"/>
                    </a:ext>
                  </a:extLst>
                </a:gridCol>
                <a:gridCol w="1908313">
                  <a:extLst>
                    <a:ext uri="{9D8B030D-6E8A-4147-A177-3AD203B41FA5}">
                      <a16:colId xmlns:a16="http://schemas.microsoft.com/office/drawing/2014/main" val="2584192998"/>
                    </a:ext>
                  </a:extLst>
                </a:gridCol>
                <a:gridCol w="2176670">
                  <a:extLst>
                    <a:ext uri="{9D8B030D-6E8A-4147-A177-3AD203B41FA5}">
                      <a16:colId xmlns:a16="http://schemas.microsoft.com/office/drawing/2014/main" val="3723771354"/>
                    </a:ext>
                  </a:extLst>
                </a:gridCol>
                <a:gridCol w="2186608">
                  <a:extLst>
                    <a:ext uri="{9D8B030D-6E8A-4147-A177-3AD203B41FA5}">
                      <a16:colId xmlns:a16="http://schemas.microsoft.com/office/drawing/2014/main" val="3419646334"/>
                    </a:ext>
                  </a:extLst>
                </a:gridCol>
                <a:gridCol w="1977887">
                  <a:extLst>
                    <a:ext uri="{9D8B030D-6E8A-4147-A177-3AD203B41FA5}">
                      <a16:colId xmlns:a16="http://schemas.microsoft.com/office/drawing/2014/main" val="3753691684"/>
                    </a:ext>
                  </a:extLst>
                </a:gridCol>
              </a:tblGrid>
              <a:tr h="370840">
                <a:tc>
                  <a:txBody>
                    <a:bodyPr/>
                    <a:lstStyle/>
                    <a:p>
                      <a:pPr algn="ctr"/>
                      <a:r>
                        <a:rPr lang="en-GB" dirty="0"/>
                        <a:t>Category of Need -Reduction in Level of Need</a:t>
                      </a:r>
                    </a:p>
                  </a:txBody>
                  <a:tcPr/>
                </a:tc>
                <a:tc>
                  <a:txBody>
                    <a:bodyPr/>
                    <a:lstStyle/>
                    <a:p>
                      <a:pPr algn="ctr"/>
                      <a:r>
                        <a:rPr lang="en-GB" sz="1800" dirty="0">
                          <a:solidFill>
                            <a:schemeClr val="bg1"/>
                          </a:solidFill>
                          <a:latin typeface="Calibri" panose="020F0502020204030204" pitchFamily="34" charset="0"/>
                        </a:rPr>
                        <a:t>Health and Well-Being</a:t>
                      </a:r>
                    </a:p>
                  </a:txBody>
                  <a:tcPr marL="91455" marR="91455" marT="45749" marB="45749"/>
                </a:tc>
                <a:tc>
                  <a:txBody>
                    <a:bodyPr/>
                    <a:lstStyle/>
                    <a:p>
                      <a:pPr algn="ctr"/>
                      <a:r>
                        <a:rPr lang="en-GB" sz="1800" dirty="0">
                          <a:solidFill>
                            <a:schemeClr val="bg1"/>
                          </a:solidFill>
                          <a:latin typeface="Calibri" panose="020F0502020204030204" pitchFamily="34" charset="0"/>
                        </a:rPr>
                        <a:t>Empowerment</a:t>
                      </a:r>
                    </a:p>
                  </a:txBody>
                  <a:tcPr marL="91455" marR="91455" marT="45749" marB="4574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latin typeface="Calibri" panose="020F0502020204030204" pitchFamily="34" charset="0"/>
                        </a:rPr>
                        <a:t>Coping with Everyday Life</a:t>
                      </a:r>
                    </a:p>
                  </a:txBody>
                  <a:tcPr marL="91455" marR="91455" marT="45749" marB="45749"/>
                </a:tc>
                <a:tc>
                  <a:txBody>
                    <a:bodyPr/>
                    <a:lstStyle/>
                    <a:p>
                      <a:pPr algn="ctr"/>
                      <a:r>
                        <a:rPr lang="en-GB" sz="1800" dirty="0">
                          <a:solidFill>
                            <a:schemeClr val="bg1"/>
                          </a:solidFill>
                          <a:latin typeface="Calibri" panose="020F0502020204030204" pitchFamily="34" charset="0"/>
                        </a:rPr>
                        <a:t>Feelings of Safety</a:t>
                      </a:r>
                    </a:p>
                  </a:txBody>
                  <a:tcPr marL="91455" marR="91455" marT="45749" marB="45749"/>
                </a:tc>
                <a:extLst>
                  <a:ext uri="{0D108BD9-81ED-4DB2-BD59-A6C34878D82A}">
                    <a16:rowId xmlns:a16="http://schemas.microsoft.com/office/drawing/2014/main" val="976024142"/>
                  </a:ext>
                </a:extLst>
              </a:tr>
              <a:tr h="370840">
                <a:tc>
                  <a:txBody>
                    <a:bodyPr/>
                    <a:lstStyle/>
                    <a:p>
                      <a:pPr algn="r"/>
                      <a:r>
                        <a:rPr lang="en-GB" b="1" dirty="0"/>
                        <a:t>2020</a:t>
                      </a:r>
                    </a:p>
                  </a:txBody>
                  <a:tcPr/>
                </a:tc>
                <a:tc>
                  <a:txBody>
                    <a:bodyPr/>
                    <a:lstStyle/>
                    <a:p>
                      <a:pPr algn="r"/>
                      <a:r>
                        <a:rPr lang="en-GB" b="1" dirty="0"/>
                        <a:t>84%</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b="1" dirty="0"/>
                        <a:t>  82%</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b="1" dirty="0"/>
                        <a:t>72%</a:t>
                      </a:r>
                    </a:p>
                  </a:txBody>
                  <a:tcPr/>
                </a:tc>
                <a:tc>
                  <a:txBody>
                    <a:bodyPr/>
                    <a:lstStyle/>
                    <a:p>
                      <a:pPr algn="r"/>
                      <a:r>
                        <a:rPr lang="en-GB" b="1" dirty="0"/>
                        <a:t> 63%</a:t>
                      </a:r>
                    </a:p>
                  </a:txBody>
                  <a:tcPr/>
                </a:tc>
                <a:extLst>
                  <a:ext uri="{0D108BD9-81ED-4DB2-BD59-A6C34878D82A}">
                    <a16:rowId xmlns:a16="http://schemas.microsoft.com/office/drawing/2014/main" val="3082669753"/>
                  </a:ext>
                </a:extLst>
              </a:tr>
            </a:tbl>
          </a:graphicData>
        </a:graphic>
      </p:graphicFrame>
    </p:spTree>
    <p:extLst>
      <p:ext uri="{BB962C8B-B14F-4D97-AF65-F5344CB8AC3E}">
        <p14:creationId xmlns:p14="http://schemas.microsoft.com/office/powerpoint/2010/main" val="2677219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3</a:t>
            </a:fld>
            <a:endParaRPr lang="en-US" altLang="en-US" dirty="0"/>
          </a:p>
        </p:txBody>
      </p:sp>
      <p:pic>
        <p:nvPicPr>
          <p:cNvPr id="5" name="Content Placeholder 4">
            <a:extLst>
              <a:ext uri="{FF2B5EF4-FFF2-40B4-BE49-F238E27FC236}">
                <a16:creationId xmlns:a16="http://schemas.microsoft.com/office/drawing/2014/main" id="{C1859ED1-1571-4C68-B68B-CAB0014F94E9}"/>
              </a:ext>
            </a:extLst>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2624988"/>
            <a:ext cx="11147854" cy="3182688"/>
          </a:xfrm>
          <a:prstGeom prst="rect">
            <a:avLst/>
          </a:prstGeom>
          <a:noFill/>
          <a:ln>
            <a:noFill/>
          </a:ln>
        </p:spPr>
      </p:pic>
      <mc:AlternateContent xmlns:mc="http://schemas.openxmlformats.org/markup-compatibility/2006" xmlns:p14="http://schemas.microsoft.com/office/powerpoint/2010/main">
        <mc:Choice Requires="p14">
          <p:contentPart p14:bwMode="auto" r:id="rId4">
            <p14:nvContentPartPr>
              <p14:cNvPr id="6" name="Ink 5">
                <a:extLst>
                  <a:ext uri="{FF2B5EF4-FFF2-40B4-BE49-F238E27FC236}">
                    <a16:creationId xmlns:a16="http://schemas.microsoft.com/office/drawing/2014/main" id="{C1D45B5C-B9DE-4948-BA83-0992700DAEF6}"/>
                  </a:ext>
                </a:extLst>
              </p14:cNvPr>
              <p14:cNvContentPartPr/>
              <p14:nvPr/>
            </p14:nvContentPartPr>
            <p14:xfrm>
              <a:off x="7721220" y="5371600"/>
              <a:ext cx="360" cy="360"/>
            </p14:xfrm>
          </p:contentPart>
        </mc:Choice>
        <mc:Fallback xmlns="">
          <p:pic>
            <p:nvPicPr>
              <p:cNvPr id="6" name="Ink 5">
                <a:extLst>
                  <a:ext uri="{FF2B5EF4-FFF2-40B4-BE49-F238E27FC236}">
                    <a16:creationId xmlns:a16="http://schemas.microsoft.com/office/drawing/2014/main" id="{C1D45B5C-B9DE-4948-BA83-0992700DAEF6}"/>
                  </a:ext>
                </a:extLst>
              </p:cNvPr>
              <p:cNvPicPr/>
              <p:nvPr/>
            </p:nvPicPr>
            <p:blipFill>
              <a:blip r:embed="rId5"/>
              <a:stretch>
                <a:fillRect/>
              </a:stretch>
            </p:blipFill>
            <p:spPr>
              <a:xfrm>
                <a:off x="7712220" y="536260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Ink 6">
                <a:extLst>
                  <a:ext uri="{FF2B5EF4-FFF2-40B4-BE49-F238E27FC236}">
                    <a16:creationId xmlns:a16="http://schemas.microsoft.com/office/drawing/2014/main" id="{4A005029-BF5F-4D47-A332-BE114E7FEF27}"/>
                  </a:ext>
                </a:extLst>
              </p14:cNvPr>
              <p14:cNvContentPartPr/>
              <p14:nvPr/>
            </p14:nvContentPartPr>
            <p14:xfrm>
              <a:off x="7619700" y="3301600"/>
              <a:ext cx="360" cy="360"/>
            </p14:xfrm>
          </p:contentPart>
        </mc:Choice>
        <mc:Fallback xmlns="">
          <p:pic>
            <p:nvPicPr>
              <p:cNvPr id="7" name="Ink 6">
                <a:extLst>
                  <a:ext uri="{FF2B5EF4-FFF2-40B4-BE49-F238E27FC236}">
                    <a16:creationId xmlns:a16="http://schemas.microsoft.com/office/drawing/2014/main" id="{4A005029-BF5F-4D47-A332-BE114E7FEF27}"/>
                  </a:ext>
                </a:extLst>
              </p:cNvPr>
              <p:cNvPicPr/>
              <p:nvPr/>
            </p:nvPicPr>
            <p:blipFill>
              <a:blip r:embed="rId5"/>
              <a:stretch>
                <a:fillRect/>
              </a:stretch>
            </p:blipFill>
            <p:spPr>
              <a:xfrm>
                <a:off x="7610700" y="329260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0" name="Ink 9">
                <a:extLst>
                  <a:ext uri="{FF2B5EF4-FFF2-40B4-BE49-F238E27FC236}">
                    <a16:creationId xmlns:a16="http://schemas.microsoft.com/office/drawing/2014/main" id="{02803408-E01E-4E90-9F89-4BFD52026226}"/>
                  </a:ext>
                </a:extLst>
              </p14:cNvPr>
              <p14:cNvContentPartPr/>
              <p14:nvPr/>
            </p14:nvContentPartPr>
            <p14:xfrm>
              <a:off x="7787460" y="2781040"/>
              <a:ext cx="360" cy="2652840"/>
            </p14:xfrm>
          </p:contentPart>
        </mc:Choice>
        <mc:Fallback xmlns="">
          <p:pic>
            <p:nvPicPr>
              <p:cNvPr id="10" name="Ink 9">
                <a:extLst>
                  <a:ext uri="{FF2B5EF4-FFF2-40B4-BE49-F238E27FC236}">
                    <a16:creationId xmlns:a16="http://schemas.microsoft.com/office/drawing/2014/main" id="{02803408-E01E-4E90-9F89-4BFD52026226}"/>
                  </a:ext>
                </a:extLst>
              </p:cNvPr>
              <p:cNvPicPr/>
              <p:nvPr/>
            </p:nvPicPr>
            <p:blipFill>
              <a:blip r:embed="rId8"/>
              <a:stretch>
                <a:fillRect/>
              </a:stretch>
            </p:blipFill>
            <p:spPr>
              <a:xfrm>
                <a:off x="7778820" y="2772040"/>
                <a:ext cx="18000" cy="2670480"/>
              </a:xfrm>
              <a:prstGeom prst="rect">
                <a:avLst/>
              </a:prstGeom>
            </p:spPr>
          </p:pic>
        </mc:Fallback>
      </mc:AlternateContent>
      <p:sp>
        <p:nvSpPr>
          <p:cNvPr id="11" name="TextBox 10">
            <a:extLst>
              <a:ext uri="{FF2B5EF4-FFF2-40B4-BE49-F238E27FC236}">
                <a16:creationId xmlns:a16="http://schemas.microsoft.com/office/drawing/2014/main" id="{32210189-B744-4891-A2B5-498A3B854B68}"/>
              </a:ext>
            </a:extLst>
          </p:cNvPr>
          <p:cNvSpPr txBox="1"/>
          <p:nvPr/>
        </p:nvSpPr>
        <p:spPr>
          <a:xfrm flipH="1">
            <a:off x="838200" y="1888946"/>
            <a:ext cx="2964181" cy="369332"/>
          </a:xfrm>
          <a:prstGeom prst="rect">
            <a:avLst/>
          </a:prstGeom>
          <a:noFill/>
        </p:spPr>
        <p:txBody>
          <a:bodyPr wrap="square" rtlCol="0">
            <a:spAutoFit/>
          </a:bodyPr>
          <a:lstStyle/>
          <a:p>
            <a:r>
              <a:rPr lang="en-GB" b="1" u="sng"/>
              <a:t>Recorded crime:</a:t>
            </a:r>
            <a:endParaRPr lang="en-GB"/>
          </a:p>
        </p:txBody>
      </p:sp>
    </p:spTree>
    <p:extLst>
      <p:ext uri="{BB962C8B-B14F-4D97-AF65-F5344CB8AC3E}">
        <p14:creationId xmlns:p14="http://schemas.microsoft.com/office/powerpoint/2010/main" val="4049225279"/>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7E294-F59D-4525-9B34-550EF156AC36}"/>
              </a:ext>
            </a:extLst>
          </p:cNvPr>
          <p:cNvSpPr>
            <a:spLocks noGrp="1"/>
          </p:cNvSpPr>
          <p:nvPr>
            <p:ph type="title"/>
          </p:nvPr>
        </p:nvSpPr>
        <p:spPr/>
        <p:txBody>
          <a:bodyPr>
            <a:normAutofit/>
          </a:bodyPr>
          <a:lstStyle/>
          <a:p>
            <a:pPr algn="ctr"/>
            <a:r>
              <a:rPr lang="en-GB" sz="3200" b="1" u="sng" dirty="0"/>
              <a:t>Rape and Serious Sexual Offences</a:t>
            </a:r>
            <a:endParaRPr lang="en-GB" sz="3200" dirty="0"/>
          </a:p>
        </p:txBody>
      </p:sp>
      <p:sp>
        <p:nvSpPr>
          <p:cNvPr id="4" name="Slide Number Placeholder 3">
            <a:extLst>
              <a:ext uri="{FF2B5EF4-FFF2-40B4-BE49-F238E27FC236}">
                <a16:creationId xmlns:a16="http://schemas.microsoft.com/office/drawing/2014/main" id="{ACD69CD1-D61B-4E21-B359-9E2F8898F86C}"/>
              </a:ext>
            </a:extLst>
          </p:cNvPr>
          <p:cNvSpPr>
            <a:spLocks noGrp="1"/>
          </p:cNvSpPr>
          <p:nvPr>
            <p:ph type="sldNum" sz="quarter" idx="12"/>
          </p:nvPr>
        </p:nvSpPr>
        <p:spPr/>
        <p:txBody>
          <a:bodyPr/>
          <a:lstStyle/>
          <a:p>
            <a:pPr>
              <a:defRPr/>
            </a:pPr>
            <a:fld id="{689B3547-E2CE-45BB-A201-88D8342A01BE}" type="slidenum">
              <a:rPr lang="en-US" altLang="en-US" smtClean="0"/>
              <a:pPr>
                <a:defRPr/>
              </a:pPr>
              <a:t>4</a:t>
            </a:fld>
            <a:endParaRPr lang="en-US" altLang="en-US" dirty="0"/>
          </a:p>
        </p:txBody>
      </p:sp>
      <p:graphicFrame>
        <p:nvGraphicFramePr>
          <p:cNvPr id="5" name="Content Placeholder 4">
            <a:extLst>
              <a:ext uri="{FF2B5EF4-FFF2-40B4-BE49-F238E27FC236}">
                <a16:creationId xmlns:a16="http://schemas.microsoft.com/office/drawing/2014/main" id="{75B8B045-EDAD-4694-87FA-499D2584C4FC}"/>
              </a:ext>
            </a:extLst>
          </p:cNvPr>
          <p:cNvGraphicFramePr>
            <a:graphicFrameLocks noGrp="1"/>
          </p:cNvGraphicFramePr>
          <p:nvPr>
            <p:ph idx="1"/>
            <p:extLst>
              <p:ext uri="{D42A27DB-BD31-4B8C-83A1-F6EECF244321}">
                <p14:modId xmlns:p14="http://schemas.microsoft.com/office/powerpoint/2010/main" val="927795176"/>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35515380"/>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5</a:t>
            </a:fld>
            <a:endParaRPr lang="en-US" alt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146E13F4-24B4-4C21-8FC4-1EE04D0E4EBD}"/>
                  </a:ext>
                </a:extLst>
              </p14:cNvPr>
              <p14:cNvContentPartPr/>
              <p14:nvPr/>
            </p14:nvContentPartPr>
            <p14:xfrm>
              <a:off x="4610100" y="3251200"/>
              <a:ext cx="360" cy="360"/>
            </p14:xfrm>
          </p:contentPart>
        </mc:Choice>
        <mc:Fallback xmlns="">
          <p:pic>
            <p:nvPicPr>
              <p:cNvPr id="5" name="Ink 4">
                <a:extLst>
                  <a:ext uri="{FF2B5EF4-FFF2-40B4-BE49-F238E27FC236}">
                    <a16:creationId xmlns:a16="http://schemas.microsoft.com/office/drawing/2014/main" id="{146E13F4-24B4-4C21-8FC4-1EE04D0E4EBD}"/>
                  </a:ext>
                </a:extLst>
              </p:cNvPr>
              <p:cNvPicPr/>
              <p:nvPr/>
            </p:nvPicPr>
            <p:blipFill>
              <a:blip r:embed="rId4"/>
              <a:stretch>
                <a:fillRect/>
              </a:stretch>
            </p:blipFill>
            <p:spPr>
              <a:xfrm>
                <a:off x="4601100" y="3242200"/>
                <a:ext cx="18000" cy="18000"/>
              </a:xfrm>
              <a:prstGeom prst="rect">
                <a:avLst/>
              </a:prstGeom>
            </p:spPr>
          </p:pic>
        </mc:Fallback>
      </mc:AlternateContent>
      <p:graphicFrame>
        <p:nvGraphicFramePr>
          <p:cNvPr id="8" name="Content Placeholder 7">
            <a:extLst>
              <a:ext uri="{FF2B5EF4-FFF2-40B4-BE49-F238E27FC236}">
                <a16:creationId xmlns:a16="http://schemas.microsoft.com/office/drawing/2014/main" id="{024D675C-616D-43AC-9263-5F87C08B2EAC}"/>
              </a:ext>
            </a:extLst>
          </p:cNvPr>
          <p:cNvGraphicFramePr>
            <a:graphicFrameLocks noGrp="1"/>
          </p:cNvGraphicFramePr>
          <p:nvPr>
            <p:ph idx="1"/>
            <p:extLst>
              <p:ext uri="{D42A27DB-BD31-4B8C-83A1-F6EECF244321}">
                <p14:modId xmlns:p14="http://schemas.microsoft.com/office/powerpoint/2010/main" val="751364173"/>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379781766"/>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6</a:t>
            </a:fld>
            <a:endParaRPr lang="en-US" alt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146E13F4-24B4-4C21-8FC4-1EE04D0E4EBD}"/>
                  </a:ext>
                </a:extLst>
              </p14:cNvPr>
              <p14:cNvContentPartPr/>
              <p14:nvPr/>
            </p14:nvContentPartPr>
            <p14:xfrm>
              <a:off x="4610100" y="3251200"/>
              <a:ext cx="360" cy="360"/>
            </p14:xfrm>
          </p:contentPart>
        </mc:Choice>
        <mc:Fallback xmlns="">
          <p:pic>
            <p:nvPicPr>
              <p:cNvPr id="5" name="Ink 4">
                <a:extLst>
                  <a:ext uri="{FF2B5EF4-FFF2-40B4-BE49-F238E27FC236}">
                    <a16:creationId xmlns:a16="http://schemas.microsoft.com/office/drawing/2014/main" id="{146E13F4-24B4-4C21-8FC4-1EE04D0E4EBD}"/>
                  </a:ext>
                </a:extLst>
              </p:cNvPr>
              <p:cNvPicPr/>
              <p:nvPr/>
            </p:nvPicPr>
            <p:blipFill>
              <a:blip r:embed="rId4"/>
              <a:stretch>
                <a:fillRect/>
              </a:stretch>
            </p:blipFill>
            <p:spPr>
              <a:xfrm>
                <a:off x="4601100" y="3242200"/>
                <a:ext cx="18000" cy="18000"/>
              </a:xfrm>
              <a:prstGeom prst="rect">
                <a:avLst/>
              </a:prstGeom>
            </p:spPr>
          </p:pic>
        </mc:Fallback>
      </mc:AlternateContent>
      <p:graphicFrame>
        <p:nvGraphicFramePr>
          <p:cNvPr id="6" name="Content Placeholder 5">
            <a:extLst>
              <a:ext uri="{FF2B5EF4-FFF2-40B4-BE49-F238E27FC236}">
                <a16:creationId xmlns:a16="http://schemas.microsoft.com/office/drawing/2014/main" id="{5AAE7FFB-C724-4D09-9ACA-AF62C4383342}"/>
              </a:ext>
            </a:extLst>
          </p:cNvPr>
          <p:cNvGraphicFramePr>
            <a:graphicFrameLocks noGrp="1"/>
          </p:cNvGraphicFramePr>
          <p:nvPr>
            <p:ph idx="1"/>
            <p:extLst>
              <p:ext uri="{D42A27DB-BD31-4B8C-83A1-F6EECF244321}">
                <p14:modId xmlns:p14="http://schemas.microsoft.com/office/powerpoint/2010/main" val="3020000903"/>
              </p:ext>
            </p:extLst>
          </p:nvPr>
        </p:nvGraphicFramePr>
        <p:xfrm>
          <a:off x="447502" y="1574801"/>
          <a:ext cx="10515600" cy="41910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369166394"/>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p>
        </p:txBody>
      </p:sp>
      <p:sp>
        <p:nvSpPr>
          <p:cNvPr id="3" name="Content Placeholder 2"/>
          <p:cNvSpPr>
            <a:spLocks noGrp="1"/>
          </p:cNvSpPr>
          <p:nvPr>
            <p:ph idx="1"/>
          </p:nvPr>
        </p:nvSpPr>
        <p:spPr/>
        <p:txBody>
          <a:bodyPr>
            <a:normAutofit/>
          </a:bodyPr>
          <a:lstStyle/>
          <a:p>
            <a:pPr marL="0" indent="0">
              <a:buNone/>
            </a:pPr>
            <a:r>
              <a:rPr lang="en-GB" sz="1400" b="1" u="sng" dirty="0"/>
              <a:t>Committed crime:</a:t>
            </a:r>
            <a:endParaRPr lang="en-GB" sz="1400" dirty="0"/>
          </a:p>
          <a:p>
            <a:pPr marL="0" indent="0">
              <a:buNone/>
            </a:pPr>
            <a:endParaRPr lang="en-GB" dirty="0"/>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7</a:t>
            </a:fld>
            <a:endParaRPr lang="en-US" altLang="en-US" dirty="0"/>
          </a:p>
        </p:txBody>
      </p:sp>
      <p:pic>
        <p:nvPicPr>
          <p:cNvPr id="5" name="Picture 4">
            <a:extLst>
              <a:ext uri="{FF2B5EF4-FFF2-40B4-BE49-F238E27FC236}">
                <a16:creationId xmlns:a16="http://schemas.microsoft.com/office/drawing/2014/main" id="{8AC51723-2351-461B-A172-90CEB3BC4E7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244600" y="2686050"/>
            <a:ext cx="8915400" cy="2724150"/>
          </a:xfrm>
          <a:prstGeom prst="rect">
            <a:avLst/>
          </a:prstGeom>
          <a:noFill/>
          <a:ln>
            <a:noFill/>
          </a:ln>
        </p:spPr>
      </p:pic>
      <mc:AlternateContent xmlns:mc="http://schemas.openxmlformats.org/markup-compatibility/2006" xmlns:p14="http://schemas.microsoft.com/office/powerpoint/2010/main">
        <mc:Choice Requires="p14">
          <p:contentPart p14:bwMode="auto" r:id="rId4">
            <p14:nvContentPartPr>
              <p14:cNvPr id="6" name="Ink 5">
                <a:extLst>
                  <a:ext uri="{FF2B5EF4-FFF2-40B4-BE49-F238E27FC236}">
                    <a16:creationId xmlns:a16="http://schemas.microsoft.com/office/drawing/2014/main" id="{DE422580-0CCD-47E6-858C-129B5A1BBA23}"/>
                  </a:ext>
                </a:extLst>
              </p14:cNvPr>
              <p14:cNvContentPartPr/>
              <p14:nvPr/>
            </p14:nvContentPartPr>
            <p14:xfrm>
              <a:off x="6756060" y="2679520"/>
              <a:ext cx="360" cy="2698920"/>
            </p14:xfrm>
          </p:contentPart>
        </mc:Choice>
        <mc:Fallback xmlns="">
          <p:pic>
            <p:nvPicPr>
              <p:cNvPr id="6" name="Ink 5">
                <a:extLst>
                  <a:ext uri="{FF2B5EF4-FFF2-40B4-BE49-F238E27FC236}">
                    <a16:creationId xmlns:a16="http://schemas.microsoft.com/office/drawing/2014/main" id="{DE422580-0CCD-47E6-858C-129B5A1BBA23}"/>
                  </a:ext>
                </a:extLst>
              </p:cNvPr>
              <p:cNvPicPr/>
              <p:nvPr/>
            </p:nvPicPr>
            <p:blipFill>
              <a:blip r:embed="rId5"/>
              <a:stretch>
                <a:fillRect/>
              </a:stretch>
            </p:blipFill>
            <p:spPr>
              <a:xfrm>
                <a:off x="6738420" y="2661520"/>
                <a:ext cx="36000" cy="27345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1" name="Ink 10">
                <a:extLst>
                  <a:ext uri="{FF2B5EF4-FFF2-40B4-BE49-F238E27FC236}">
                    <a16:creationId xmlns:a16="http://schemas.microsoft.com/office/drawing/2014/main" id="{A763FAEE-C771-4790-A72E-CE423B21CE4B}"/>
                  </a:ext>
                </a:extLst>
              </p14:cNvPr>
              <p14:cNvContentPartPr/>
              <p14:nvPr/>
            </p14:nvContentPartPr>
            <p14:xfrm>
              <a:off x="-2489460" y="3784000"/>
              <a:ext cx="360" cy="360"/>
            </p14:xfrm>
          </p:contentPart>
        </mc:Choice>
        <mc:Fallback xmlns="">
          <p:pic>
            <p:nvPicPr>
              <p:cNvPr id="11" name="Ink 10">
                <a:extLst>
                  <a:ext uri="{FF2B5EF4-FFF2-40B4-BE49-F238E27FC236}">
                    <a16:creationId xmlns:a16="http://schemas.microsoft.com/office/drawing/2014/main" id="{A763FAEE-C771-4790-A72E-CE423B21CE4B}"/>
                  </a:ext>
                </a:extLst>
              </p:cNvPr>
              <p:cNvPicPr/>
              <p:nvPr/>
            </p:nvPicPr>
            <p:blipFill>
              <a:blip r:embed="rId7"/>
              <a:stretch>
                <a:fillRect/>
              </a:stretch>
            </p:blipFill>
            <p:spPr>
              <a:xfrm>
                <a:off x="-2498100" y="377500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2" name="Ink 11">
                <a:extLst>
                  <a:ext uri="{FF2B5EF4-FFF2-40B4-BE49-F238E27FC236}">
                    <a16:creationId xmlns:a16="http://schemas.microsoft.com/office/drawing/2014/main" id="{953512F9-BE3A-433A-9A81-93B4CFA268A6}"/>
                  </a:ext>
                </a:extLst>
              </p14:cNvPr>
              <p14:cNvContentPartPr/>
              <p14:nvPr/>
            </p14:nvContentPartPr>
            <p14:xfrm>
              <a:off x="-2489460" y="3784000"/>
              <a:ext cx="360" cy="360"/>
            </p14:xfrm>
          </p:contentPart>
        </mc:Choice>
        <mc:Fallback xmlns="">
          <p:pic>
            <p:nvPicPr>
              <p:cNvPr id="12" name="Ink 11">
                <a:extLst>
                  <a:ext uri="{FF2B5EF4-FFF2-40B4-BE49-F238E27FC236}">
                    <a16:creationId xmlns:a16="http://schemas.microsoft.com/office/drawing/2014/main" id="{953512F9-BE3A-433A-9A81-93B4CFA268A6}"/>
                  </a:ext>
                </a:extLst>
              </p:cNvPr>
              <p:cNvPicPr/>
              <p:nvPr/>
            </p:nvPicPr>
            <p:blipFill>
              <a:blip r:embed="rId7"/>
              <a:stretch>
                <a:fillRect/>
              </a:stretch>
            </p:blipFill>
            <p:spPr>
              <a:xfrm>
                <a:off x="-2498100" y="3775000"/>
                <a:ext cx="18000" cy="18000"/>
              </a:xfrm>
              <a:prstGeom prst="rect">
                <a:avLst/>
              </a:prstGeom>
            </p:spPr>
          </p:pic>
        </mc:Fallback>
      </mc:AlternateContent>
    </p:spTree>
    <p:extLst>
      <p:ext uri="{BB962C8B-B14F-4D97-AF65-F5344CB8AC3E}">
        <p14:creationId xmlns:p14="http://schemas.microsoft.com/office/powerpoint/2010/main" val="1916930521"/>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8</a:t>
            </a:fld>
            <a:endParaRPr lang="en-US" alt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146E13F4-24B4-4C21-8FC4-1EE04D0E4EBD}"/>
                  </a:ext>
                </a:extLst>
              </p14:cNvPr>
              <p14:cNvContentPartPr/>
              <p14:nvPr/>
            </p14:nvContentPartPr>
            <p14:xfrm>
              <a:off x="4610100" y="3251200"/>
              <a:ext cx="360" cy="360"/>
            </p14:xfrm>
          </p:contentPart>
        </mc:Choice>
        <mc:Fallback xmlns="">
          <p:pic>
            <p:nvPicPr>
              <p:cNvPr id="5" name="Ink 4">
                <a:extLst>
                  <a:ext uri="{FF2B5EF4-FFF2-40B4-BE49-F238E27FC236}">
                    <a16:creationId xmlns:a16="http://schemas.microsoft.com/office/drawing/2014/main" id="{146E13F4-24B4-4C21-8FC4-1EE04D0E4EBD}"/>
                  </a:ext>
                </a:extLst>
              </p:cNvPr>
              <p:cNvPicPr/>
              <p:nvPr/>
            </p:nvPicPr>
            <p:blipFill>
              <a:blip r:embed="rId4"/>
              <a:stretch>
                <a:fillRect/>
              </a:stretch>
            </p:blipFill>
            <p:spPr>
              <a:xfrm>
                <a:off x="4601100" y="3242200"/>
                <a:ext cx="18000" cy="18000"/>
              </a:xfrm>
              <a:prstGeom prst="rect">
                <a:avLst/>
              </a:prstGeom>
            </p:spPr>
          </p:pic>
        </mc:Fallback>
      </mc:AlternateContent>
      <p:graphicFrame>
        <p:nvGraphicFramePr>
          <p:cNvPr id="8" name="Content Placeholder 7">
            <a:extLst>
              <a:ext uri="{FF2B5EF4-FFF2-40B4-BE49-F238E27FC236}">
                <a16:creationId xmlns:a16="http://schemas.microsoft.com/office/drawing/2014/main" id="{431D0B00-7451-4BC7-AD86-454120531C31}"/>
              </a:ext>
            </a:extLst>
          </p:cNvPr>
          <p:cNvGraphicFramePr>
            <a:graphicFrameLocks noGrp="1"/>
          </p:cNvGraphicFramePr>
          <p:nvPr>
            <p:ph idx="1"/>
            <p:extLst>
              <p:ext uri="{D42A27DB-BD31-4B8C-83A1-F6EECF244321}">
                <p14:modId xmlns:p14="http://schemas.microsoft.com/office/powerpoint/2010/main" val="3821661549"/>
              </p:ext>
            </p:extLst>
          </p:nvPr>
        </p:nvGraphicFramePr>
        <p:xfrm>
          <a:off x="838200" y="1435100"/>
          <a:ext cx="11036300" cy="474186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08982601"/>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u="sng" dirty="0"/>
              <a:t>Rape and Serious Sexual Offences</a:t>
            </a:r>
          </a:p>
        </p:txBody>
      </p:sp>
      <p:sp>
        <p:nvSpPr>
          <p:cNvPr id="4" name="Slide Number Placeholder 3"/>
          <p:cNvSpPr>
            <a:spLocks noGrp="1"/>
          </p:cNvSpPr>
          <p:nvPr>
            <p:ph type="sldNum" sz="quarter" idx="12"/>
          </p:nvPr>
        </p:nvSpPr>
        <p:spPr/>
        <p:txBody>
          <a:bodyPr/>
          <a:lstStyle/>
          <a:p>
            <a:pPr>
              <a:defRPr/>
            </a:pPr>
            <a:fld id="{689B3547-E2CE-45BB-A201-88D8342A01BE}" type="slidenum">
              <a:rPr lang="en-US" altLang="en-US" smtClean="0"/>
              <a:pPr>
                <a:defRPr/>
              </a:pPr>
              <a:t>9</a:t>
            </a:fld>
            <a:endParaRPr lang="en-US" alt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146E13F4-24B4-4C21-8FC4-1EE04D0E4EBD}"/>
                  </a:ext>
                </a:extLst>
              </p14:cNvPr>
              <p14:cNvContentPartPr/>
              <p14:nvPr/>
            </p14:nvContentPartPr>
            <p14:xfrm>
              <a:off x="4610100" y="3251200"/>
              <a:ext cx="360" cy="360"/>
            </p14:xfrm>
          </p:contentPart>
        </mc:Choice>
        <mc:Fallback xmlns="">
          <p:pic>
            <p:nvPicPr>
              <p:cNvPr id="5" name="Ink 4">
                <a:extLst>
                  <a:ext uri="{FF2B5EF4-FFF2-40B4-BE49-F238E27FC236}">
                    <a16:creationId xmlns:a16="http://schemas.microsoft.com/office/drawing/2014/main" id="{146E13F4-24B4-4C21-8FC4-1EE04D0E4EBD}"/>
                  </a:ext>
                </a:extLst>
              </p:cNvPr>
              <p:cNvPicPr/>
              <p:nvPr/>
            </p:nvPicPr>
            <p:blipFill>
              <a:blip r:embed="rId4"/>
              <a:stretch>
                <a:fillRect/>
              </a:stretch>
            </p:blipFill>
            <p:spPr>
              <a:xfrm>
                <a:off x="4601100" y="3242200"/>
                <a:ext cx="18000" cy="18000"/>
              </a:xfrm>
              <a:prstGeom prst="rect">
                <a:avLst/>
              </a:prstGeom>
            </p:spPr>
          </p:pic>
        </mc:Fallback>
      </mc:AlternateContent>
      <p:graphicFrame>
        <p:nvGraphicFramePr>
          <p:cNvPr id="9" name="Content Placeholder 8">
            <a:extLst>
              <a:ext uri="{FF2B5EF4-FFF2-40B4-BE49-F238E27FC236}">
                <a16:creationId xmlns:a16="http://schemas.microsoft.com/office/drawing/2014/main" id="{3177C74E-9AF2-476E-A170-AAA6858FAC74}"/>
              </a:ext>
            </a:extLst>
          </p:cNvPr>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611384894"/>
      </p:ext>
    </p:extLst>
  </p:cSld>
  <p:clrMapOvr>
    <a:masterClrMapping/>
  </p:clrMapOvr>
  <p:transition spd="slow">
    <p:fade/>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P Precept Project August 20 PAM" id="{AE0DEDEA-5B23-4FD8-9058-11F606B401A5}" vid="{A4FB9563-DE23-4E60-92D7-B62AE29C3197}"/>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ate xmlns="26db1379-4fb3-4610-bdb0-e2ca3486906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30E06F49BB1E64086FF6D303A9873AE" ma:contentTypeVersion="13" ma:contentTypeDescription="Create a new document." ma:contentTypeScope="" ma:versionID="e439d439cbc8bf95a80209c036b02498">
  <xsd:schema xmlns:xsd="http://www.w3.org/2001/XMLSchema" xmlns:xs="http://www.w3.org/2001/XMLSchema" xmlns:p="http://schemas.microsoft.com/office/2006/metadata/properties" xmlns:ns2="26db1379-4fb3-4610-bdb0-e2ca34869062" xmlns:ns3="1d5b406d-af38-4c13-96c7-f2b57de50c7c" targetNamespace="http://schemas.microsoft.com/office/2006/metadata/properties" ma:root="true" ma:fieldsID="2d37e8d37714ccf6f449b20ca693e10c" ns2:_="" ns3:_="">
    <xsd:import namespace="26db1379-4fb3-4610-bdb0-e2ca34869062"/>
    <xsd:import namespace="1d5b406d-af38-4c13-96c7-f2b57de50c7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Date"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db1379-4fb3-4610-bdb0-e2ca348690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Date" ma:index="16" nillable="true" ma:displayName="Date" ma:format="DateOnly" ma:internalName="Date">
      <xsd:simpleType>
        <xsd:restriction base="dms:DateTime"/>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d5b406d-af38-4c13-96c7-f2b57de50c7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53DC4EE-E195-4CBE-B452-EBB1E1599C6B}">
  <ds:schemaRefs>
    <ds:schemaRef ds:uri="http://schemas.microsoft.com/sharepoint/v3/contenttype/forms"/>
  </ds:schemaRefs>
</ds:datastoreItem>
</file>

<file path=customXml/itemProps2.xml><?xml version="1.0" encoding="utf-8"?>
<ds:datastoreItem xmlns:ds="http://schemas.openxmlformats.org/officeDocument/2006/customXml" ds:itemID="{E9BC25DA-0D18-4CE6-8B6B-FA9C28D56461}">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26db1379-4fb3-4610-bdb0-e2ca34869062"/>
    <ds:schemaRef ds:uri="http://purl.org/dc/elements/1.1/"/>
    <ds:schemaRef ds:uri="http://schemas.microsoft.com/office/2006/metadata/properties"/>
    <ds:schemaRef ds:uri="1d5b406d-af38-4c13-96c7-f2b57de50c7c"/>
    <ds:schemaRef ds:uri="http://www.w3.org/XML/1998/namespace"/>
    <ds:schemaRef ds:uri="http://purl.org/dc/dcmitype/"/>
  </ds:schemaRefs>
</ds:datastoreItem>
</file>

<file path=customXml/itemProps3.xml><?xml version="1.0" encoding="utf-8"?>
<ds:datastoreItem xmlns:ds="http://schemas.openxmlformats.org/officeDocument/2006/customXml" ds:itemID="{31C22098-E742-41B3-9B2D-DE0422A2B6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db1379-4fb3-4610-bdb0-e2ca34869062"/>
    <ds:schemaRef ds:uri="1d5b406d-af38-4c13-96c7-f2b57de50c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CP Precept Project August 20 PAM</Template>
  <TotalTime>3607</TotalTime>
  <Words>1690</Words>
  <Application>Microsoft Office PowerPoint</Application>
  <PresentationFormat>Widescreen</PresentationFormat>
  <Paragraphs>445</Paragraphs>
  <Slides>24</Slides>
  <Notes>22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Arial</vt:lpstr>
      <vt:lpstr>Calibri</vt:lpstr>
      <vt:lpstr>Calibri Light</vt:lpstr>
      <vt:lpstr>Microsoft Sans Serif</vt:lpstr>
      <vt:lpstr>Wingdings</vt:lpstr>
      <vt:lpstr>Office Theme</vt:lpstr>
      <vt:lpstr>4_Office Theme</vt:lpstr>
      <vt:lpstr>Public Accountability Meeting      23rd March 2021</vt:lpstr>
      <vt:lpstr>Rape and Serious Sexual Offences</vt:lpstr>
      <vt:lpstr>Rape and Serious Sexual Offences</vt:lpstr>
      <vt:lpstr>Rape and Serious Sexual Offences</vt:lpstr>
      <vt:lpstr>Rape and Serious Sexual Offences</vt:lpstr>
      <vt:lpstr>Rape and Serious Sexual Offences</vt:lpstr>
      <vt:lpstr>Rape and Serious Sexual Offences</vt:lpstr>
      <vt:lpstr>Rape and Serious Sexual Offences</vt:lpstr>
      <vt:lpstr>Rape and Serious Sexual Offences</vt:lpstr>
      <vt:lpstr>Rape and Serious Sexual Offences Investigative Challenges</vt:lpstr>
      <vt:lpstr>Rape and Serious Sexual Offences Current work and looking ahead</vt:lpstr>
      <vt:lpstr>Rape and Serious Sexual Offences </vt:lpstr>
      <vt:lpstr>Rape and Serious Sexual Offences Sexual Assault Referral Centre</vt:lpstr>
      <vt:lpstr>Rape and Serious Sexual Offences Sexual Assault Referral Centre</vt:lpstr>
      <vt:lpstr>Rape and Serious Sexual Offences Sexual Assault Referral Centre</vt:lpstr>
      <vt:lpstr>Rape and Serious Sexual Offences Role of an Independent Sexual Violence Advisor</vt:lpstr>
      <vt:lpstr>PFCC Commissioned Services to Support Sexual Violence Survivors to Cope &amp; Recover</vt:lpstr>
      <vt:lpstr>Adult Sexual Assault Referral Centre (SARC)</vt:lpstr>
      <vt:lpstr>Adult Sexual Assault Referral Centre (SARC) - Outputs</vt:lpstr>
      <vt:lpstr>Child Sexual Assault Assessment Service (CSAAS)</vt:lpstr>
      <vt:lpstr>Child Sexual Assault Assessment Service (CSAAS) - Outputs</vt:lpstr>
      <vt:lpstr>Independent Sexual Violence Adviser (ISVA) service</vt:lpstr>
      <vt:lpstr>Independent Sexual Violence Adviser (ISVA) service - Outputs</vt:lpstr>
      <vt:lpstr>Independent Sexual Violence Adviser (ISVA) service - Outcomes</vt:lpstr>
    </vt:vector>
  </TitlesOfParts>
  <Company>North Yorkshire Police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Accountability Meeting August 2020  Precept Additional Investment  Programmes to Support Early Intervention and Prevention</dc:title>
  <dc:creator>Lynch, Sally</dc:creator>
  <cp:lastModifiedBy>Bowers, Amanda</cp:lastModifiedBy>
  <cp:revision>136</cp:revision>
  <cp:lastPrinted>2014-09-15T16:06:41Z</cp:lastPrinted>
  <dcterms:created xsi:type="dcterms:W3CDTF">2020-08-05T11:33:14Z</dcterms:created>
  <dcterms:modified xsi:type="dcterms:W3CDTF">2021-03-17T09:56:21Z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1bbece1c-e0a0-4e58-9830-4996f374c421</vt:lpwstr>
  </property>
  <property fmtid="{D5CDD505-2E9C-101B-9397-08002B2CF9AE}" pid="3" name="NORTH YORKSHIRE POLICEClassification">
    <vt:lpwstr>NOT PROTECTIVELY MARKED</vt:lpwstr>
  </property>
  <property fmtid="{D5CDD505-2E9C-101B-9397-08002B2CF9AE}" pid="4" name="NORTH YORKSHIRE POLICEVisual Markings">
    <vt:lpwstr>Yes</vt:lpwstr>
  </property>
  <property fmtid="{D5CDD505-2E9C-101B-9397-08002B2CF9AE}" pid="5" name="ContentTypeId">
    <vt:lpwstr>0x010100E30E06F49BB1E64086FF6D303A9873AE</vt:lpwstr>
  </property>
  <property fmtid="{D5CDD505-2E9C-101B-9397-08002B2CF9AE}" pid="6" name="MSIP_Label_3c3f51d1-bd89-4ee9-a78a-494f589fb33f_Enabled">
    <vt:lpwstr>True</vt:lpwstr>
  </property>
  <property fmtid="{D5CDD505-2E9C-101B-9397-08002B2CF9AE}" pid="7" name="MSIP_Label_3c3f51d1-bd89-4ee9-a78a-494f589fb33f_SiteId">
    <vt:lpwstr>2c84bc91-93af-476e-9721-cdad67cb3ead</vt:lpwstr>
  </property>
  <property fmtid="{D5CDD505-2E9C-101B-9397-08002B2CF9AE}" pid="8" name="MSIP_Label_3c3f51d1-bd89-4ee9-a78a-494f589fb33f_Owner">
    <vt:lpwstr>Allan.Harder@northyorkshire.police.uk</vt:lpwstr>
  </property>
  <property fmtid="{D5CDD505-2E9C-101B-9397-08002B2CF9AE}" pid="9" name="MSIP_Label_3c3f51d1-bd89-4ee9-a78a-494f589fb33f_SetDate">
    <vt:lpwstr>2020-08-14T17:45:33.3807974Z</vt:lpwstr>
  </property>
  <property fmtid="{D5CDD505-2E9C-101B-9397-08002B2CF9AE}" pid="10" name="MSIP_Label_3c3f51d1-bd89-4ee9-a78a-494f589fb33f_Name">
    <vt:lpwstr>OFFICIAL</vt:lpwstr>
  </property>
  <property fmtid="{D5CDD505-2E9C-101B-9397-08002B2CF9AE}" pid="11" name="MSIP_Label_3c3f51d1-bd89-4ee9-a78a-494f589fb33f_Application">
    <vt:lpwstr>Microsoft Azure Information Protection</vt:lpwstr>
  </property>
  <property fmtid="{D5CDD505-2E9C-101B-9397-08002B2CF9AE}" pid="12" name="MSIP_Label_3c3f51d1-bd89-4ee9-a78a-494f589fb33f_ActionId">
    <vt:lpwstr>dce141e1-a0df-44d0-bf94-c7c7b6ab73be</vt:lpwstr>
  </property>
  <property fmtid="{D5CDD505-2E9C-101B-9397-08002B2CF9AE}" pid="13" name="MSIP_Label_3c3f51d1-bd89-4ee9-a78a-494f589fb33f_Extended_MSFT_Method">
    <vt:lpwstr>Automatic</vt:lpwstr>
  </property>
  <property fmtid="{D5CDD505-2E9C-101B-9397-08002B2CF9AE}" pid="14" name="Sensitivity">
    <vt:lpwstr>OFFICIAL</vt:lpwstr>
  </property>
  <property fmtid="{D5CDD505-2E9C-101B-9397-08002B2CF9AE}" pid="15" name="Classification">
    <vt:lpwstr>OFFICIAL</vt:lpwstr>
  </property>
</Properties>
</file>